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6" r:id="rId60"/>
    <p:sldId id="317" r:id="rId61"/>
    <p:sldId id="318" r:id="rId62"/>
    <p:sldId id="319" r:id="rId63"/>
    <p:sldId id="320" r:id="rId64"/>
    <p:sldId id="321" r:id="rId65"/>
    <p:sldId id="322" r:id="rId6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67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08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85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9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46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52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0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55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4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9AB9-5F5F-4A5C-BB51-06D39E9D0B28}" type="datetimeFigureOut">
              <a:rPr kumimoji="1" lang="ja-JP" altLang="en-US" smtClean="0"/>
              <a:t>2019/3/23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E897-AE62-420D-BA4B-9B2E9DE8A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67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統計検定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kumimoji="1" lang="en-US" altLang="ja-JP" dirty="0" smtClean="0"/>
              <a:t>2019-03-24</a:t>
            </a:r>
          </a:p>
          <a:p>
            <a:pPr algn="r"/>
            <a:r>
              <a:rPr kumimoji="1" lang="ja-JP" altLang="en-US" dirty="0" smtClean="0"/>
              <a:t>桜美林大学　リベラルアーツ学群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森　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61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4"/>
            <a:ext cx="11223171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例：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疑問：　なぜ眼鏡についた皮脂は白く見えるのか？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疑問提示型実験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・眼鏡に皮脂をたくさんつけてみる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・ついた皮脂を虫眼鏡で拡大してみてみる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仮説検証型実験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1074738" lvl="1" indent="-261938">
              <a:buNone/>
            </a:pPr>
            <a:r>
              <a:rPr lang="ja-JP" altLang="en-US" dirty="0" smtClean="0"/>
              <a:t>・皮脂の色が白いとしたら、皮脂を集めて色がはっきりするか確かめる。</a:t>
            </a:r>
            <a:endParaRPr lang="en-US" altLang="ja-JP" dirty="0" smtClean="0"/>
          </a:p>
          <a:p>
            <a:pPr marL="1074738" lvl="1" indent="-261938">
              <a:buNone/>
            </a:pPr>
            <a:r>
              <a:rPr lang="ja-JP" altLang="en-US" dirty="0" smtClean="0"/>
              <a:t>・指が白く見えないのが、皮脂が薄く延ばされているのだとしたら、皮脂を眼鏡の上で薄く延ばして透明になるか確かめる。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102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4"/>
            <a:ext cx="11223171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統計と関係がある例：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薬の治験（プラセボ対照試験）：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患者</a:t>
            </a:r>
            <a:r>
              <a:rPr lang="en-US" altLang="ja-JP" dirty="0" smtClean="0"/>
              <a:t>50</a:t>
            </a:r>
            <a:r>
              <a:rPr lang="ja-JP" altLang="en-US" dirty="0" smtClean="0"/>
              <a:t>名に新薬を投与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患者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名にプラセボを投与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230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4"/>
            <a:ext cx="11223171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統計と関係がある例：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薬の治験（プラセボ対照試験）：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患者</a:t>
            </a:r>
            <a:r>
              <a:rPr lang="en-US" altLang="ja-JP" dirty="0" smtClean="0"/>
              <a:t>50</a:t>
            </a:r>
            <a:r>
              <a:rPr lang="ja-JP" altLang="en-US" dirty="0" smtClean="0"/>
              <a:t>名に新薬を投与</a:t>
            </a:r>
            <a:r>
              <a:rPr lang="en-US" altLang="ja-JP" dirty="0" smtClean="0"/>
              <a:t>			</a:t>
            </a:r>
            <a:r>
              <a:rPr lang="en-US" altLang="ja-JP" dirty="0" smtClean="0">
                <a:solidFill>
                  <a:srgbClr val="FF0000"/>
                </a:solidFill>
              </a:rPr>
              <a:t>30</a:t>
            </a:r>
            <a:r>
              <a:rPr lang="ja-JP" altLang="en-US" dirty="0" smtClean="0"/>
              <a:t>名が改善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患者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名にプラセボを投与</a:t>
            </a:r>
            <a:r>
              <a:rPr kumimoji="1" lang="en-US" altLang="ja-JP" dirty="0" smtClean="0"/>
              <a:t>		</a:t>
            </a:r>
            <a:r>
              <a:rPr kumimoji="1" lang="en-US" altLang="ja-JP" dirty="0" smtClean="0">
                <a:solidFill>
                  <a:srgbClr val="FF0000"/>
                </a:solidFill>
              </a:rPr>
              <a:t>20</a:t>
            </a:r>
            <a:r>
              <a:rPr kumimoji="1" lang="ja-JP" altLang="en-US" dirty="0" smtClean="0"/>
              <a:t>名が改善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173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4"/>
            <a:ext cx="11223171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統計と関係がある例：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薬の治験（プラセボ対照試験）：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患者</a:t>
            </a:r>
            <a:r>
              <a:rPr lang="en-US" altLang="ja-JP" dirty="0" smtClean="0"/>
              <a:t>50</a:t>
            </a:r>
            <a:r>
              <a:rPr lang="ja-JP" altLang="en-US" dirty="0" smtClean="0"/>
              <a:t>名に新薬を投与</a:t>
            </a:r>
            <a:r>
              <a:rPr lang="en-US" altLang="ja-JP" dirty="0" smtClean="0"/>
              <a:t>			</a:t>
            </a:r>
            <a:r>
              <a:rPr lang="en-US" altLang="ja-JP" dirty="0" smtClean="0">
                <a:solidFill>
                  <a:srgbClr val="FF0000"/>
                </a:solidFill>
              </a:rPr>
              <a:t>30</a:t>
            </a:r>
            <a:r>
              <a:rPr lang="ja-JP" altLang="en-US" dirty="0" smtClean="0"/>
              <a:t>名が改善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患者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名にプラセボを投与</a:t>
            </a:r>
            <a:r>
              <a:rPr kumimoji="1" lang="en-US" altLang="ja-JP" dirty="0" smtClean="0"/>
              <a:t>		</a:t>
            </a:r>
            <a:r>
              <a:rPr kumimoji="1" lang="en-US" altLang="ja-JP" dirty="0" smtClean="0">
                <a:solidFill>
                  <a:srgbClr val="FF0000"/>
                </a:solidFill>
              </a:rPr>
              <a:t>20</a:t>
            </a:r>
            <a:r>
              <a:rPr kumimoji="1" lang="ja-JP" altLang="en-US" dirty="0" smtClean="0"/>
              <a:t>名が改善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疑問：　別の</a:t>
            </a:r>
            <a:r>
              <a:rPr lang="en-US" altLang="ja-JP" dirty="0" smtClean="0"/>
              <a:t>100</a:t>
            </a:r>
            <a:r>
              <a:rPr lang="ja-JP" altLang="en-US" dirty="0" smtClean="0"/>
              <a:t>名の患者だったらどうか？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	※</a:t>
            </a:r>
            <a:r>
              <a:rPr lang="ja-JP" altLang="en-US" dirty="0" smtClean="0"/>
              <a:t> 同じ人に</a:t>
            </a:r>
            <a:r>
              <a:rPr lang="en-US" altLang="ja-JP" dirty="0" smtClean="0"/>
              <a:t>2</a:t>
            </a:r>
            <a:r>
              <a:rPr lang="ja-JP" altLang="en-US" dirty="0" smtClean="0"/>
              <a:t>度患者になってもらうのは人道的でない。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640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テレパシーのような体験？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虫の知らせ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ja-JP" altLang="en-US" dirty="0" smtClean="0"/>
              <a:t>海外でも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kumimoji="1" lang="en-US" altLang="ja-JP" dirty="0" smtClean="0"/>
              <a:t>cf. </a:t>
            </a:r>
            <a:r>
              <a:rPr kumimoji="1" lang="ja-JP" altLang="en-US" dirty="0" smtClean="0"/>
              <a:t>「曲がった口の男」（シャーロック・ホームズの冒険）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「私どもは深く愛し合っておりますから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</a:t>
            </a:r>
            <a:r>
              <a:rPr lang="ja-JP" altLang="en-US" dirty="0" smtClean="0"/>
              <a:t>何かあったらわかるはずです。」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5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テレパシーのような体験？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虫の知らせ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ja-JP" altLang="en-US" dirty="0" smtClean="0"/>
              <a:t>海外でも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kumimoji="1" lang="en-US" altLang="ja-JP" dirty="0" smtClean="0"/>
              <a:t>cf. </a:t>
            </a:r>
            <a:r>
              <a:rPr kumimoji="1" lang="ja-JP" altLang="en-US" dirty="0" smtClean="0"/>
              <a:t>「曲がった口の男」（シャーロック・ホームズの冒険）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「私どもは深く愛し合っておりますから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</a:t>
            </a:r>
            <a:r>
              <a:rPr lang="ja-JP" altLang="en-US" dirty="0" smtClean="0"/>
              <a:t>何かあったらわかるはずです。」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8781143" y="1407886"/>
            <a:ext cx="3106057" cy="856343"/>
          </a:xfrm>
          <a:prstGeom prst="wedgeRoundRectCallout">
            <a:avLst>
              <a:gd name="adj1" fmla="val 56881"/>
              <a:gd name="adj2" fmla="val 15665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科学協会の仕事で超能力の話をしてもいいですか？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7322463" y="2358570"/>
            <a:ext cx="3106057" cy="374880"/>
          </a:xfrm>
          <a:prstGeom prst="wedgeRoundRectCallout">
            <a:avLst>
              <a:gd name="adj1" fmla="val -56670"/>
              <a:gd name="adj2" fmla="val 11793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いいですよ。</a:t>
            </a:r>
          </a:p>
        </p:txBody>
      </p:sp>
    </p:spTree>
    <p:extLst>
      <p:ext uri="{BB962C8B-B14F-4D97-AF65-F5344CB8AC3E}">
        <p14:creationId xmlns:p14="http://schemas.microsoft.com/office/powerpoint/2010/main" val="36492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シェルドレイクの実験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338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シェルドレイクの実験</a:t>
            </a:r>
            <a:endParaRPr kumimoji="1" lang="en-US" altLang="ja-JP" dirty="0" smtClean="0"/>
          </a:p>
        </p:txBody>
      </p:sp>
      <p:pic>
        <p:nvPicPr>
          <p:cNvPr id="4" name="図 3" descr="レトロな黒電話 - 📱スマート着信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75" y="3393534"/>
            <a:ext cx="946150" cy="788931"/>
          </a:xfrm>
          <a:prstGeom prst="rect">
            <a:avLst/>
          </a:prstGeom>
        </p:spPr>
      </p:pic>
      <p:pic>
        <p:nvPicPr>
          <p:cNvPr id="5" name="図 4" descr="File:Person icon BLACK-01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743" y="2839357"/>
            <a:ext cx="2196032" cy="2323874"/>
          </a:xfrm>
          <a:prstGeom prst="rect">
            <a:avLst/>
          </a:prstGeom>
        </p:spPr>
      </p:pic>
      <p:pic>
        <p:nvPicPr>
          <p:cNvPr id="6" name="図 5" descr="レトロな黒電話 - 📱スマート着信音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156" y="1937658"/>
            <a:ext cx="578440" cy="482322"/>
          </a:xfrm>
          <a:prstGeom prst="rect">
            <a:avLst/>
          </a:prstGeom>
        </p:spPr>
      </p:pic>
      <p:pic>
        <p:nvPicPr>
          <p:cNvPr id="7" name="図 6" descr="File:Person icon BLACK-01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43" y="1438729"/>
            <a:ext cx="1342571" cy="1420729"/>
          </a:xfrm>
          <a:prstGeom prst="rect">
            <a:avLst/>
          </a:prstGeom>
        </p:spPr>
      </p:pic>
      <p:pic>
        <p:nvPicPr>
          <p:cNvPr id="8" name="図 7" descr="レトロな黒電話 - 📱スマート着信音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985" y="3439889"/>
            <a:ext cx="578440" cy="482322"/>
          </a:xfrm>
          <a:prstGeom prst="rect">
            <a:avLst/>
          </a:prstGeom>
        </p:spPr>
      </p:pic>
      <p:pic>
        <p:nvPicPr>
          <p:cNvPr id="9" name="図 8" descr="File:Person icon BLACK-01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72" y="2940960"/>
            <a:ext cx="1342571" cy="1420729"/>
          </a:xfrm>
          <a:prstGeom prst="rect">
            <a:avLst/>
          </a:prstGeom>
        </p:spPr>
      </p:pic>
      <p:pic>
        <p:nvPicPr>
          <p:cNvPr id="10" name="図 9" descr="レトロな黒電話 - 📱スマート着信音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99" y="4448633"/>
            <a:ext cx="578440" cy="482322"/>
          </a:xfrm>
          <a:prstGeom prst="rect">
            <a:avLst/>
          </a:prstGeom>
        </p:spPr>
      </p:pic>
      <p:pic>
        <p:nvPicPr>
          <p:cNvPr id="11" name="図 10" descr="File:Person icon BLACK-01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686" y="3949704"/>
            <a:ext cx="1342571" cy="1420729"/>
          </a:xfrm>
          <a:prstGeom prst="rect">
            <a:avLst/>
          </a:prstGeom>
        </p:spPr>
      </p:pic>
      <p:pic>
        <p:nvPicPr>
          <p:cNvPr id="12" name="図 11" descr="レトロな黒電話 - 📱スマート着信音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56" y="5747661"/>
            <a:ext cx="578440" cy="482322"/>
          </a:xfrm>
          <a:prstGeom prst="rect">
            <a:avLst/>
          </a:prstGeom>
        </p:spPr>
      </p:pic>
      <p:pic>
        <p:nvPicPr>
          <p:cNvPr id="13" name="図 12" descr="File:Person icon BLACK-01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43" y="5248732"/>
            <a:ext cx="1342571" cy="1420729"/>
          </a:xfrm>
          <a:prstGeom prst="rect">
            <a:avLst/>
          </a:prstGeom>
        </p:spPr>
      </p:pic>
      <p:pic>
        <p:nvPicPr>
          <p:cNvPr id="14" name="図 13" descr="File:Sixsided Dice inJapan.jp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893" y="3274651"/>
            <a:ext cx="1886857" cy="1415143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0693540" y="1618118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612226" y="2873600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708052" y="4085542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619486" y="5507943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1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シェルドレイクの実験</a:t>
            </a:r>
            <a:endParaRPr kumimoji="1" lang="en-US" altLang="ja-JP" dirty="0" smtClean="0"/>
          </a:p>
        </p:txBody>
      </p:sp>
      <p:pic>
        <p:nvPicPr>
          <p:cNvPr id="5" name="図 4" descr="File:Person icon BLACK-01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743" y="2839357"/>
            <a:ext cx="2196032" cy="2323874"/>
          </a:xfrm>
          <a:prstGeom prst="rect">
            <a:avLst/>
          </a:prstGeom>
        </p:spPr>
      </p:pic>
      <p:pic>
        <p:nvPicPr>
          <p:cNvPr id="6" name="図 5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156" y="1937658"/>
            <a:ext cx="578440" cy="482322"/>
          </a:xfrm>
          <a:prstGeom prst="rect">
            <a:avLst/>
          </a:prstGeom>
        </p:spPr>
      </p:pic>
      <p:pic>
        <p:nvPicPr>
          <p:cNvPr id="7" name="図 6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43" y="1438729"/>
            <a:ext cx="1342571" cy="1420729"/>
          </a:xfrm>
          <a:prstGeom prst="rect">
            <a:avLst/>
          </a:prstGeom>
        </p:spPr>
      </p:pic>
      <p:pic>
        <p:nvPicPr>
          <p:cNvPr id="8" name="図 7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985" y="3439889"/>
            <a:ext cx="578440" cy="482322"/>
          </a:xfrm>
          <a:prstGeom prst="rect">
            <a:avLst/>
          </a:prstGeom>
        </p:spPr>
      </p:pic>
      <p:pic>
        <p:nvPicPr>
          <p:cNvPr id="9" name="図 8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72" y="2940960"/>
            <a:ext cx="1342571" cy="1420729"/>
          </a:xfrm>
          <a:prstGeom prst="rect">
            <a:avLst/>
          </a:prstGeom>
        </p:spPr>
      </p:pic>
      <p:pic>
        <p:nvPicPr>
          <p:cNvPr id="10" name="図 9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99" y="4448633"/>
            <a:ext cx="578440" cy="482322"/>
          </a:xfrm>
          <a:prstGeom prst="rect">
            <a:avLst/>
          </a:prstGeom>
        </p:spPr>
      </p:pic>
      <p:pic>
        <p:nvPicPr>
          <p:cNvPr id="11" name="図 10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686" y="3949704"/>
            <a:ext cx="1342571" cy="1420729"/>
          </a:xfrm>
          <a:prstGeom prst="rect">
            <a:avLst/>
          </a:prstGeom>
        </p:spPr>
      </p:pic>
      <p:pic>
        <p:nvPicPr>
          <p:cNvPr id="12" name="図 11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56" y="5747661"/>
            <a:ext cx="578440" cy="482322"/>
          </a:xfrm>
          <a:prstGeom prst="rect">
            <a:avLst/>
          </a:prstGeom>
        </p:spPr>
      </p:pic>
      <p:pic>
        <p:nvPicPr>
          <p:cNvPr id="13" name="図 12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43" y="5248732"/>
            <a:ext cx="1342571" cy="1420729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0693540" y="1618118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612226" y="2873600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708052" y="4085542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619486" y="5507943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4847771" y="2419980"/>
            <a:ext cx="4024226" cy="1194077"/>
          </a:xfrm>
          <a:prstGeom prst="straightConnector1">
            <a:avLst/>
          </a:prstGeom>
          <a:ln w="1270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図 20" descr="レトロな黒電話 - 📱スマート着信音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75" y="3393534"/>
            <a:ext cx="946150" cy="788931"/>
          </a:xfrm>
          <a:prstGeom prst="rect">
            <a:avLst/>
          </a:prstGeom>
        </p:spPr>
      </p:pic>
      <p:sp>
        <p:nvSpPr>
          <p:cNvPr id="24" name="稲妻 23"/>
          <p:cNvSpPr/>
          <p:nvPr/>
        </p:nvSpPr>
        <p:spPr>
          <a:xfrm rot="3692437">
            <a:off x="4184597" y="2718394"/>
            <a:ext cx="463500" cy="576719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稲妻 24"/>
          <p:cNvSpPr/>
          <p:nvPr/>
        </p:nvSpPr>
        <p:spPr>
          <a:xfrm rot="5552379">
            <a:off x="4336997" y="2870794"/>
            <a:ext cx="463500" cy="576719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5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シェルドレイクの実験</a:t>
            </a:r>
            <a:endParaRPr kumimoji="1" lang="en-US" altLang="ja-JP" dirty="0" smtClean="0"/>
          </a:p>
        </p:txBody>
      </p:sp>
      <p:pic>
        <p:nvPicPr>
          <p:cNvPr id="5" name="図 4" descr="File:Person icon BLACK-01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743" y="2839357"/>
            <a:ext cx="2196032" cy="2323874"/>
          </a:xfrm>
          <a:prstGeom prst="rect">
            <a:avLst/>
          </a:prstGeom>
        </p:spPr>
      </p:pic>
      <p:pic>
        <p:nvPicPr>
          <p:cNvPr id="6" name="図 5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156" y="1937658"/>
            <a:ext cx="578440" cy="482322"/>
          </a:xfrm>
          <a:prstGeom prst="rect">
            <a:avLst/>
          </a:prstGeom>
        </p:spPr>
      </p:pic>
      <p:pic>
        <p:nvPicPr>
          <p:cNvPr id="7" name="図 6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43" y="1438729"/>
            <a:ext cx="1342571" cy="1420729"/>
          </a:xfrm>
          <a:prstGeom prst="rect">
            <a:avLst/>
          </a:prstGeom>
        </p:spPr>
      </p:pic>
      <p:pic>
        <p:nvPicPr>
          <p:cNvPr id="8" name="図 7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985" y="3439889"/>
            <a:ext cx="578440" cy="482322"/>
          </a:xfrm>
          <a:prstGeom prst="rect">
            <a:avLst/>
          </a:prstGeom>
        </p:spPr>
      </p:pic>
      <p:pic>
        <p:nvPicPr>
          <p:cNvPr id="9" name="図 8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72" y="2940960"/>
            <a:ext cx="1342571" cy="1420729"/>
          </a:xfrm>
          <a:prstGeom prst="rect">
            <a:avLst/>
          </a:prstGeom>
        </p:spPr>
      </p:pic>
      <p:pic>
        <p:nvPicPr>
          <p:cNvPr id="10" name="図 9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99" y="4448633"/>
            <a:ext cx="578440" cy="482322"/>
          </a:xfrm>
          <a:prstGeom prst="rect">
            <a:avLst/>
          </a:prstGeom>
        </p:spPr>
      </p:pic>
      <p:pic>
        <p:nvPicPr>
          <p:cNvPr id="11" name="図 10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686" y="3949704"/>
            <a:ext cx="1342571" cy="1420729"/>
          </a:xfrm>
          <a:prstGeom prst="rect">
            <a:avLst/>
          </a:prstGeom>
        </p:spPr>
      </p:pic>
      <p:pic>
        <p:nvPicPr>
          <p:cNvPr id="12" name="図 11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56" y="5747661"/>
            <a:ext cx="578440" cy="482322"/>
          </a:xfrm>
          <a:prstGeom prst="rect">
            <a:avLst/>
          </a:prstGeom>
        </p:spPr>
      </p:pic>
      <p:pic>
        <p:nvPicPr>
          <p:cNvPr id="13" name="図 12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43" y="5248732"/>
            <a:ext cx="1342571" cy="1420729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0693540" y="1618118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612226" y="2873600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708052" y="4085542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619486" y="5507943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4847771" y="2419980"/>
            <a:ext cx="4024226" cy="1194077"/>
          </a:xfrm>
          <a:prstGeom prst="straightConnector1">
            <a:avLst/>
          </a:prstGeom>
          <a:ln w="1270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図 20" descr="レトロな黒電話 - 📱スマート着信音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75" y="3393534"/>
            <a:ext cx="946150" cy="788931"/>
          </a:xfrm>
          <a:prstGeom prst="rect">
            <a:avLst/>
          </a:prstGeom>
        </p:spPr>
      </p:pic>
      <p:sp>
        <p:nvSpPr>
          <p:cNvPr id="24" name="稲妻 23"/>
          <p:cNvSpPr/>
          <p:nvPr/>
        </p:nvSpPr>
        <p:spPr>
          <a:xfrm rot="3692437">
            <a:off x="4184597" y="2718394"/>
            <a:ext cx="463500" cy="576719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稲妻 24"/>
          <p:cNvSpPr/>
          <p:nvPr/>
        </p:nvSpPr>
        <p:spPr>
          <a:xfrm rot="5552379">
            <a:off x="4336997" y="2870794"/>
            <a:ext cx="463500" cy="576719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47493" y="2665595"/>
            <a:ext cx="2376393" cy="1419947"/>
          </a:xfrm>
          <a:prstGeom prst="wedgeEllipseCallout">
            <a:avLst>
              <a:gd name="adj1" fmla="val 57956"/>
              <a:gd name="adj2" fmla="val -1436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さんだと思う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2503" y="5367824"/>
            <a:ext cx="339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271</a:t>
            </a:r>
            <a:r>
              <a:rPr kumimoji="1" lang="ja-JP" altLang="en-US" sz="2800" dirty="0" smtClean="0"/>
              <a:t>回で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313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検定が必要な場合の例：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気圧の測定結果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2" y="6923"/>
            <a:ext cx="7065818" cy="706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シェルドレイクの実験</a:t>
            </a:r>
            <a:endParaRPr kumimoji="1" lang="en-US" altLang="ja-JP" dirty="0" smtClean="0"/>
          </a:p>
        </p:txBody>
      </p:sp>
      <p:pic>
        <p:nvPicPr>
          <p:cNvPr id="5" name="図 4" descr="File:Person icon BLACK-01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743" y="2839357"/>
            <a:ext cx="2196032" cy="2323874"/>
          </a:xfrm>
          <a:prstGeom prst="rect">
            <a:avLst/>
          </a:prstGeom>
        </p:spPr>
      </p:pic>
      <p:pic>
        <p:nvPicPr>
          <p:cNvPr id="6" name="図 5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156" y="1937658"/>
            <a:ext cx="578440" cy="482322"/>
          </a:xfrm>
          <a:prstGeom prst="rect">
            <a:avLst/>
          </a:prstGeom>
        </p:spPr>
      </p:pic>
      <p:pic>
        <p:nvPicPr>
          <p:cNvPr id="7" name="図 6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43" y="1438729"/>
            <a:ext cx="1342571" cy="1420729"/>
          </a:xfrm>
          <a:prstGeom prst="rect">
            <a:avLst/>
          </a:prstGeom>
        </p:spPr>
      </p:pic>
      <p:pic>
        <p:nvPicPr>
          <p:cNvPr id="8" name="図 7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985" y="3439889"/>
            <a:ext cx="578440" cy="482322"/>
          </a:xfrm>
          <a:prstGeom prst="rect">
            <a:avLst/>
          </a:prstGeom>
        </p:spPr>
      </p:pic>
      <p:pic>
        <p:nvPicPr>
          <p:cNvPr id="9" name="図 8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72" y="2940960"/>
            <a:ext cx="1342571" cy="1420729"/>
          </a:xfrm>
          <a:prstGeom prst="rect">
            <a:avLst/>
          </a:prstGeom>
        </p:spPr>
      </p:pic>
      <p:pic>
        <p:nvPicPr>
          <p:cNvPr id="10" name="図 9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99" y="4448633"/>
            <a:ext cx="578440" cy="482322"/>
          </a:xfrm>
          <a:prstGeom prst="rect">
            <a:avLst/>
          </a:prstGeom>
        </p:spPr>
      </p:pic>
      <p:pic>
        <p:nvPicPr>
          <p:cNvPr id="11" name="図 10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686" y="3949704"/>
            <a:ext cx="1342571" cy="1420729"/>
          </a:xfrm>
          <a:prstGeom prst="rect">
            <a:avLst/>
          </a:prstGeom>
        </p:spPr>
      </p:pic>
      <p:pic>
        <p:nvPicPr>
          <p:cNvPr id="12" name="図 11" descr="レトロな黒電話 - 📱スマート着信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56" y="5747661"/>
            <a:ext cx="578440" cy="482322"/>
          </a:xfrm>
          <a:prstGeom prst="rect">
            <a:avLst/>
          </a:prstGeom>
        </p:spPr>
      </p:pic>
      <p:pic>
        <p:nvPicPr>
          <p:cNvPr id="13" name="図 12" descr="File:Person icon BLACK-01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43" y="5248732"/>
            <a:ext cx="1342571" cy="1420729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0693540" y="1618118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612226" y="2873600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708052" y="4085542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619486" y="5507943"/>
            <a:ext cx="91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4847771" y="2419980"/>
            <a:ext cx="4024226" cy="1194077"/>
          </a:xfrm>
          <a:prstGeom prst="straightConnector1">
            <a:avLst/>
          </a:prstGeom>
          <a:ln w="1270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図 20" descr="レトロな黒電話 - 📱スマート着信音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75" y="3393534"/>
            <a:ext cx="946150" cy="788931"/>
          </a:xfrm>
          <a:prstGeom prst="rect">
            <a:avLst/>
          </a:prstGeom>
        </p:spPr>
      </p:pic>
      <p:sp>
        <p:nvSpPr>
          <p:cNvPr id="24" name="稲妻 23"/>
          <p:cNvSpPr/>
          <p:nvPr/>
        </p:nvSpPr>
        <p:spPr>
          <a:xfrm rot="3692437">
            <a:off x="4184597" y="2718394"/>
            <a:ext cx="463500" cy="576719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稲妻 24"/>
          <p:cNvSpPr/>
          <p:nvPr/>
        </p:nvSpPr>
        <p:spPr>
          <a:xfrm rot="5552379">
            <a:off x="4336997" y="2870794"/>
            <a:ext cx="463500" cy="576719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47493" y="2665595"/>
            <a:ext cx="2376393" cy="1419947"/>
          </a:xfrm>
          <a:prstGeom prst="wedgeEllipseCallout">
            <a:avLst>
              <a:gd name="adj1" fmla="val 57956"/>
              <a:gd name="adj2" fmla="val -1436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さんだと思う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2503" y="5367824"/>
            <a:ext cx="41621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271</a:t>
            </a:r>
            <a:r>
              <a:rPr kumimoji="1" lang="ja-JP" altLang="en-US" sz="2800" dirty="0" smtClean="0"/>
              <a:t>回で</a:t>
            </a:r>
            <a:r>
              <a:rPr kumimoji="1" lang="en-US" altLang="ja-JP" sz="2800" dirty="0" smtClean="0"/>
              <a:t>122</a:t>
            </a:r>
            <a:r>
              <a:rPr kumimoji="1" lang="ja-JP" altLang="en-US" sz="2800" dirty="0" smtClean="0"/>
              <a:t>回成功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成功率：４５％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25</a:t>
            </a:r>
            <a:r>
              <a:rPr kumimoji="1" lang="ja-JP" altLang="en-US" sz="2800" dirty="0" smtClean="0"/>
              <a:t>％なら</a:t>
            </a:r>
            <a:r>
              <a:rPr kumimoji="1" lang="en-US" altLang="ja-JP" sz="2800" dirty="0" smtClean="0"/>
              <a:t>68</a:t>
            </a:r>
            <a:r>
              <a:rPr kumimoji="1" lang="ja-JP" altLang="en-US" sz="2800" dirty="0" smtClean="0"/>
              <a:t>回ほど</a:t>
            </a:r>
            <a:r>
              <a:rPr lang="ja-JP" altLang="en-US" sz="2800" dirty="0" smtClean="0"/>
              <a:t>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334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シェルドレイクの実験</a:t>
            </a:r>
            <a:endParaRPr kumimoji="1" lang="en-US" altLang="ja-JP" dirty="0" smtClean="0"/>
          </a:p>
          <a:p>
            <a:r>
              <a:rPr lang="ja-JP" altLang="en-US" dirty="0"/>
              <a:t>話し合</a:t>
            </a:r>
            <a:r>
              <a:rPr lang="ja-JP" altLang="en-US" dirty="0" smtClean="0"/>
              <a:t>ってみよう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dirty="0" smtClean="0"/>
              <a:t>テレパシーはないけど、たまたまこうなった、と思うか？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 smtClean="0"/>
              <a:t>実験結果を増やした、もっと確実なことが言える？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今回</a:t>
            </a:r>
            <a:r>
              <a:rPr lang="ja-JP" altLang="en-US" dirty="0" smtClean="0"/>
              <a:t>の実験</a:t>
            </a:r>
            <a:r>
              <a:rPr lang="ja-JP" altLang="en-US" dirty="0"/>
              <a:t>結果</a:t>
            </a:r>
            <a:r>
              <a:rPr lang="ja-JP" altLang="en-US" dirty="0" smtClean="0"/>
              <a:t>からだけで</a:t>
            </a:r>
            <a:r>
              <a:rPr lang="ja-JP" altLang="en-US" dirty="0"/>
              <a:t>何</a:t>
            </a:r>
            <a:r>
              <a:rPr lang="ja-JP" altLang="en-US" dirty="0" smtClean="0"/>
              <a:t>か</a:t>
            </a:r>
            <a:r>
              <a:rPr lang="ja-JP" altLang="en-US" dirty="0"/>
              <a:t>言</a:t>
            </a:r>
            <a:r>
              <a:rPr lang="ja-JP" altLang="en-US" dirty="0" smtClean="0"/>
              <a:t>えないか</a:t>
            </a:r>
            <a:r>
              <a:rPr lang="ja-JP" altLang="en-US" dirty="0"/>
              <a:t>？</a:t>
            </a:r>
            <a:endParaRPr lang="en-US" altLang="ja-JP" dirty="0"/>
          </a:p>
          <a:p>
            <a:pPr lvl="1"/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600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ja-JP" altLang="en-US" dirty="0" smtClean="0"/>
              <a:t>検定の考え方</a:t>
            </a:r>
            <a:endParaRPr kumimoji="1" lang="en-US" altLang="ja-JP" dirty="0" smtClean="0"/>
          </a:p>
          <a:p>
            <a:endParaRPr lang="en-US" altLang="ja-JP" dirty="0"/>
          </a:p>
          <a:p>
            <a:pPr marL="81280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テレパシーが無いこと（当たる確率</a:t>
            </a:r>
            <a:r>
              <a:rPr lang="en-US" altLang="ja-JP" sz="3600" dirty="0" smtClean="0">
                <a:solidFill>
                  <a:srgbClr val="FF0000"/>
                </a:solidFill>
              </a:rPr>
              <a:t>1/4</a:t>
            </a:r>
            <a:r>
              <a:rPr lang="ja-JP" altLang="en-US" sz="3600" dirty="0" smtClean="0">
                <a:solidFill>
                  <a:srgbClr val="FF0000"/>
                </a:solidFill>
              </a:rPr>
              <a:t>）を前提に、</a:t>
            </a:r>
            <a:r>
              <a:rPr lang="en-US" altLang="ja-JP" sz="3600" dirty="0" smtClean="0">
                <a:solidFill>
                  <a:srgbClr val="FF0000"/>
                </a:solidFill>
              </a:rPr>
              <a:t>271</a:t>
            </a:r>
            <a:r>
              <a:rPr lang="ja-JP" altLang="en-US" sz="3600" dirty="0" smtClean="0">
                <a:solidFill>
                  <a:srgbClr val="FF0000"/>
                </a:solidFill>
              </a:rPr>
              <a:t>回中、</a:t>
            </a:r>
            <a:r>
              <a:rPr lang="en-US" altLang="ja-JP" sz="3600" dirty="0" smtClean="0">
                <a:solidFill>
                  <a:srgbClr val="FF0000"/>
                </a:solidFill>
              </a:rPr>
              <a:t>122</a:t>
            </a:r>
            <a:r>
              <a:rPr lang="ja-JP" altLang="en-US" sz="3600" dirty="0" smtClean="0">
                <a:solidFill>
                  <a:srgbClr val="FF0000"/>
                </a:solidFill>
              </a:rPr>
              <a:t>回以上当たる確率を計算する。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812800" indent="0">
              <a:buNone/>
            </a:pPr>
            <a:endParaRPr lang="en-US" altLang="ja-JP" sz="3600" dirty="0" smtClean="0">
              <a:solidFill>
                <a:srgbClr val="FF0000"/>
              </a:solidFill>
            </a:endParaRPr>
          </a:p>
          <a:p>
            <a:pPr marL="81280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それが小さかったら「滅多に起きないはずのこと」が起きたのだから前提が間違っていると考えるべき。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ja-JP" altLang="en-US" dirty="0" smtClean="0"/>
              <a:t>検定の考え方</a:t>
            </a:r>
            <a:endParaRPr kumimoji="1" lang="en-US" altLang="ja-JP" dirty="0" smtClean="0"/>
          </a:p>
          <a:p>
            <a:endParaRPr lang="en-US" altLang="ja-JP" dirty="0"/>
          </a:p>
          <a:p>
            <a:pPr marL="81280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テレパシーが無いこと（当たる確率</a:t>
            </a:r>
            <a:r>
              <a:rPr lang="en-US" altLang="ja-JP" sz="3600" dirty="0" smtClean="0">
                <a:solidFill>
                  <a:srgbClr val="FF0000"/>
                </a:solidFill>
              </a:rPr>
              <a:t>1/4</a:t>
            </a:r>
            <a:r>
              <a:rPr lang="ja-JP" altLang="en-US" sz="3600" dirty="0" smtClean="0">
                <a:solidFill>
                  <a:srgbClr val="FF0000"/>
                </a:solidFill>
              </a:rPr>
              <a:t>）を前提に、</a:t>
            </a:r>
            <a:r>
              <a:rPr lang="en-US" altLang="ja-JP" sz="3600" dirty="0" smtClean="0">
                <a:solidFill>
                  <a:srgbClr val="FF0000"/>
                </a:solidFill>
              </a:rPr>
              <a:t>271</a:t>
            </a:r>
            <a:r>
              <a:rPr lang="ja-JP" altLang="en-US" sz="3600" dirty="0" smtClean="0">
                <a:solidFill>
                  <a:srgbClr val="FF0000"/>
                </a:solidFill>
              </a:rPr>
              <a:t>回中、</a:t>
            </a:r>
            <a:r>
              <a:rPr lang="en-US" altLang="ja-JP" sz="3600" dirty="0" smtClean="0">
                <a:solidFill>
                  <a:srgbClr val="FF0000"/>
                </a:solidFill>
              </a:rPr>
              <a:t>122</a:t>
            </a:r>
            <a:r>
              <a:rPr lang="ja-JP" altLang="en-US" sz="3600" dirty="0" smtClean="0">
                <a:solidFill>
                  <a:srgbClr val="FF0000"/>
                </a:solidFill>
              </a:rPr>
              <a:t>回以上当たる確率を計算する。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812800" indent="0">
              <a:buNone/>
            </a:pPr>
            <a:endParaRPr lang="en-US" altLang="ja-JP" sz="3600" dirty="0" smtClean="0">
              <a:solidFill>
                <a:srgbClr val="FF0000"/>
              </a:solidFill>
            </a:endParaRPr>
          </a:p>
          <a:p>
            <a:pPr marL="81280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それが小さかったら「滅多に起きないはずのこと」が起きたのだから前提が間違っていると考えるべき。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6807200" y="1277258"/>
            <a:ext cx="3236686" cy="1378856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確率が計算可能</a:t>
            </a:r>
          </a:p>
        </p:txBody>
      </p:sp>
      <p:sp>
        <p:nvSpPr>
          <p:cNvPr id="5" name="円形吹き出し 4"/>
          <p:cNvSpPr/>
          <p:nvPr/>
        </p:nvSpPr>
        <p:spPr>
          <a:xfrm>
            <a:off x="5856515" y="5719763"/>
            <a:ext cx="3236686" cy="1058408"/>
          </a:xfrm>
          <a:prstGeom prst="wedgeEllipseCallout">
            <a:avLst>
              <a:gd name="adj1" fmla="val -27111"/>
              <a:gd name="adj2" fmla="val -618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断言しない</a:t>
            </a:r>
          </a:p>
        </p:txBody>
      </p:sp>
    </p:spTree>
    <p:extLst>
      <p:ext uri="{BB962C8B-B14F-4D97-AF65-F5344CB8AC3E}">
        <p14:creationId xmlns:p14="http://schemas.microsoft.com/office/powerpoint/2010/main" val="22187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ja-JP" altLang="en-US" dirty="0" smtClean="0"/>
              <a:t>統計用語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試行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事象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帰無仮説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 対立仮設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有意水準　危険率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en-US" altLang="ja-JP" dirty="0" smtClean="0"/>
              <a:t> p</a:t>
            </a:r>
            <a:r>
              <a:rPr kumimoji="1" lang="ja-JP" altLang="en-US" dirty="0" smtClean="0"/>
              <a:t>値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統計</a:t>
            </a:r>
            <a:r>
              <a:rPr lang="ja-JP" altLang="en-US" dirty="0"/>
              <a:t>検定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773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ja-JP" altLang="en-US" dirty="0" smtClean="0"/>
              <a:t>統計用語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試行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事象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帰無仮説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 対立仮設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有意水準　危険率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en-US" altLang="ja-JP" dirty="0" smtClean="0"/>
              <a:t> p</a:t>
            </a:r>
            <a:r>
              <a:rPr kumimoji="1" lang="ja-JP" altLang="en-US" dirty="0" smtClean="0"/>
              <a:t>値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統計</a:t>
            </a:r>
            <a:r>
              <a:rPr lang="ja-JP" altLang="en-US" dirty="0">
                <a:solidFill>
                  <a:srgbClr val="FF0000"/>
                </a:solidFill>
              </a:rPr>
              <a:t>検定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94742" y="1538517"/>
            <a:ext cx="8737601" cy="24529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当たる確率が</a:t>
            </a:r>
            <a:r>
              <a:rPr lang="en-US" altLang="ja-JP" sz="3200" dirty="0" smtClean="0">
                <a:solidFill>
                  <a:srgbClr val="FF0000"/>
                </a:solidFill>
              </a:rPr>
              <a:t>1/4 </a:t>
            </a:r>
            <a:r>
              <a:rPr lang="ja-JP" altLang="en-US" sz="3200" dirty="0" smtClean="0">
                <a:solidFill>
                  <a:srgbClr val="FF0000"/>
                </a:solidFill>
              </a:rPr>
              <a:t>であることを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帰無仮説</a:t>
            </a:r>
            <a:r>
              <a:rPr lang="ja-JP" altLang="en-US" sz="3200" dirty="0" smtClean="0">
                <a:solidFill>
                  <a:srgbClr val="FF0000"/>
                </a:solidFill>
              </a:rPr>
              <a:t>とする。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271</a:t>
            </a:r>
            <a:r>
              <a:rPr lang="ja-JP" altLang="en-US" sz="3200" dirty="0" smtClean="0">
                <a:solidFill>
                  <a:srgbClr val="FF0000"/>
                </a:solidFill>
              </a:rPr>
              <a:t>回の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試行</a:t>
            </a:r>
            <a:r>
              <a:rPr lang="ja-JP" altLang="en-US" sz="3200" dirty="0" smtClean="0">
                <a:solidFill>
                  <a:srgbClr val="FF0000"/>
                </a:solidFill>
              </a:rPr>
              <a:t>で</a:t>
            </a:r>
            <a:r>
              <a:rPr lang="en-US" altLang="ja-JP" sz="3200" dirty="0" smtClean="0">
                <a:solidFill>
                  <a:srgbClr val="FF0000"/>
                </a:solidFill>
              </a:rPr>
              <a:t>122</a:t>
            </a:r>
            <a:r>
              <a:rPr lang="ja-JP" altLang="en-US" sz="3200" dirty="0" smtClean="0">
                <a:solidFill>
                  <a:srgbClr val="FF0000"/>
                </a:solidFill>
              </a:rPr>
              <a:t>回の当たった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事象</a:t>
            </a:r>
            <a:r>
              <a:rPr lang="ja-JP" altLang="en-US" sz="3200" dirty="0" smtClean="0">
                <a:solidFill>
                  <a:srgbClr val="FF0000"/>
                </a:solidFill>
              </a:rPr>
              <a:t>が発生する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p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値</a:t>
            </a:r>
            <a:r>
              <a:rPr lang="ja-JP" altLang="en-US" sz="3200" dirty="0" smtClean="0">
                <a:solidFill>
                  <a:srgbClr val="FF0000"/>
                </a:solidFill>
              </a:rPr>
              <a:t>は、</a:t>
            </a:r>
            <a:r>
              <a:rPr lang="en-US" altLang="ja-JP" sz="3200" dirty="0" smtClean="0">
                <a:solidFill>
                  <a:srgbClr val="FF0000"/>
                </a:solidFill>
              </a:rPr>
              <a:t>1% </a:t>
            </a:r>
            <a:r>
              <a:rPr lang="ja-JP" altLang="en-US" sz="3200" dirty="0" smtClean="0">
                <a:solidFill>
                  <a:srgbClr val="FF0000"/>
                </a:solidFill>
              </a:rPr>
              <a:t>より小さいので、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危険率</a:t>
            </a:r>
            <a:r>
              <a:rPr lang="en-US" altLang="ja-JP" sz="3200" dirty="0" smtClean="0">
                <a:solidFill>
                  <a:srgbClr val="FF0000"/>
                </a:solidFill>
              </a:rPr>
              <a:t>1</a:t>
            </a:r>
            <a:r>
              <a:rPr lang="ja-JP" altLang="en-US" sz="3200" dirty="0" smtClean="0">
                <a:solidFill>
                  <a:srgbClr val="FF0000"/>
                </a:solidFill>
              </a:rPr>
              <a:t>％で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帰無仮説</a:t>
            </a:r>
            <a:r>
              <a:rPr lang="ja-JP" altLang="en-US" sz="3200" dirty="0" smtClean="0">
                <a:solidFill>
                  <a:srgbClr val="FF0000"/>
                </a:solidFill>
              </a:rPr>
              <a:t>は棄却された。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ja-JP" altLang="en-US" dirty="0" smtClean="0"/>
              <a:t>統計用語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試行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事象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帰無仮説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 対立仮設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有意水準　危険率</a:t>
            </a:r>
            <a:endParaRPr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kumimoji="1" lang="en-US" altLang="ja-JP" dirty="0" smtClean="0"/>
              <a:t> p</a:t>
            </a:r>
            <a:r>
              <a:rPr kumimoji="1" lang="ja-JP" altLang="en-US" dirty="0" smtClean="0"/>
              <a:t>値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統計</a:t>
            </a:r>
            <a:r>
              <a:rPr lang="ja-JP" altLang="en-US" dirty="0">
                <a:solidFill>
                  <a:srgbClr val="FF0000"/>
                </a:solidFill>
              </a:rPr>
              <a:t>検定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94742" y="1538517"/>
            <a:ext cx="8737601" cy="24529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当たる確率が</a:t>
            </a:r>
            <a:r>
              <a:rPr lang="en-US" altLang="ja-JP" sz="3200" dirty="0" smtClean="0">
                <a:solidFill>
                  <a:srgbClr val="FF0000"/>
                </a:solidFill>
              </a:rPr>
              <a:t>1/4 </a:t>
            </a:r>
            <a:r>
              <a:rPr lang="ja-JP" altLang="en-US" sz="3200" dirty="0" smtClean="0">
                <a:solidFill>
                  <a:srgbClr val="FF0000"/>
                </a:solidFill>
              </a:rPr>
              <a:t>であることを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帰無仮説</a:t>
            </a:r>
            <a:r>
              <a:rPr lang="ja-JP" altLang="en-US" sz="3200" dirty="0" smtClean="0">
                <a:solidFill>
                  <a:srgbClr val="FF0000"/>
                </a:solidFill>
              </a:rPr>
              <a:t>とする。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271</a:t>
            </a:r>
            <a:r>
              <a:rPr lang="ja-JP" altLang="en-US" sz="3200" dirty="0" smtClean="0">
                <a:solidFill>
                  <a:srgbClr val="FF0000"/>
                </a:solidFill>
              </a:rPr>
              <a:t>回の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試行</a:t>
            </a:r>
            <a:r>
              <a:rPr lang="ja-JP" altLang="en-US" sz="3200" dirty="0" smtClean="0">
                <a:solidFill>
                  <a:srgbClr val="FF0000"/>
                </a:solidFill>
              </a:rPr>
              <a:t>で</a:t>
            </a:r>
            <a:r>
              <a:rPr lang="en-US" altLang="ja-JP" sz="3200" dirty="0" smtClean="0">
                <a:solidFill>
                  <a:srgbClr val="FF0000"/>
                </a:solidFill>
              </a:rPr>
              <a:t>122</a:t>
            </a:r>
            <a:r>
              <a:rPr lang="ja-JP" altLang="en-US" sz="3200" dirty="0" smtClean="0">
                <a:solidFill>
                  <a:srgbClr val="FF0000"/>
                </a:solidFill>
              </a:rPr>
              <a:t>回の当たった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事象</a:t>
            </a:r>
            <a:r>
              <a:rPr lang="ja-JP" altLang="en-US" sz="3200" dirty="0" smtClean="0">
                <a:solidFill>
                  <a:srgbClr val="FF0000"/>
                </a:solidFill>
              </a:rPr>
              <a:t>が発生する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p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値</a:t>
            </a:r>
            <a:r>
              <a:rPr lang="ja-JP" altLang="en-US" sz="3200" dirty="0" smtClean="0">
                <a:solidFill>
                  <a:srgbClr val="FF0000"/>
                </a:solidFill>
              </a:rPr>
              <a:t>は、</a:t>
            </a:r>
            <a:r>
              <a:rPr lang="en-US" altLang="ja-JP" sz="3200" dirty="0" smtClean="0">
                <a:solidFill>
                  <a:srgbClr val="FF0000"/>
                </a:solidFill>
              </a:rPr>
              <a:t>1% </a:t>
            </a:r>
            <a:r>
              <a:rPr lang="ja-JP" altLang="en-US" sz="3200" dirty="0" smtClean="0">
                <a:solidFill>
                  <a:srgbClr val="FF0000"/>
                </a:solidFill>
              </a:rPr>
              <a:t>より小さいので、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危険率</a:t>
            </a:r>
            <a:r>
              <a:rPr lang="en-US" altLang="ja-JP" sz="3200" dirty="0" smtClean="0">
                <a:solidFill>
                  <a:srgbClr val="FF0000"/>
                </a:solidFill>
              </a:rPr>
              <a:t>1</a:t>
            </a:r>
            <a:r>
              <a:rPr lang="ja-JP" altLang="en-US" sz="3200" dirty="0" smtClean="0">
                <a:solidFill>
                  <a:srgbClr val="FF0000"/>
                </a:solidFill>
              </a:rPr>
              <a:t>％で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帰無仮説</a:t>
            </a:r>
            <a:r>
              <a:rPr lang="ja-JP" altLang="en-US" sz="3200" dirty="0" smtClean="0">
                <a:solidFill>
                  <a:srgbClr val="FF0000"/>
                </a:solidFill>
              </a:rPr>
              <a:t>は棄却された。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5660570" y="4673600"/>
            <a:ext cx="2888343" cy="1669143"/>
          </a:xfrm>
          <a:prstGeom prst="wedgeEllipseCallout">
            <a:avLst>
              <a:gd name="adj1" fmla="val 57559"/>
              <a:gd name="adj2" fmla="val 945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計算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できるの</a:t>
            </a:r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？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69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項分布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ja-JP" altLang="en-US" dirty="0" smtClean="0"/>
              <a:t>（帰無仮説に基づいて計算できることを示す。）</a:t>
            </a:r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				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 3/4</a:t>
            </a:r>
            <a:endParaRPr kumimoji="1"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1/4 </a:t>
            </a:r>
          </a:p>
        </p:txBody>
      </p:sp>
    </p:spTree>
    <p:extLst>
      <p:ext uri="{BB962C8B-B14F-4D97-AF65-F5344CB8AC3E}">
        <p14:creationId xmlns:p14="http://schemas.microsoft.com/office/powerpoint/2010/main" val="7829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項分布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ja-JP" altLang="en-US" dirty="0" smtClean="0"/>
              <a:t>（帰無仮説に基づいて計算できることを示す。）</a:t>
            </a:r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		2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			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 3/4</a:t>
            </a:r>
            <a:endParaRPr kumimoji="1"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1/4 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69342" y="2819853"/>
            <a:ext cx="3058887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9/16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3/16</a:t>
            </a: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260268" y="4641396"/>
            <a:ext cx="3058887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/>
              <a:t>3</a:t>
            </a:r>
            <a:r>
              <a:rPr lang="en-US" altLang="ja-JP" dirty="0" smtClean="0"/>
              <a:t>/16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1/16</a:t>
            </a:r>
            <a:endParaRPr lang="en-US" altLang="ja-JP" dirty="0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351314" y="3396343"/>
            <a:ext cx="1248229" cy="391886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351314" y="3788229"/>
            <a:ext cx="1248229" cy="478971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2351314" y="5225143"/>
            <a:ext cx="1211947" cy="7257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351314" y="5225143"/>
            <a:ext cx="1211947" cy="878114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項分布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ja-JP" altLang="en-US" dirty="0" smtClean="0"/>
              <a:t>（帰無仮説に基づいて計算できることを示す。）</a:t>
            </a:r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		2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			3</a:t>
            </a:r>
            <a:r>
              <a:rPr kumimoji="1" lang="ja-JP" altLang="en-US" dirty="0" smtClean="0"/>
              <a:t>回目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外</a:t>
            </a:r>
            <a:r>
              <a:rPr lang="ja-JP" altLang="en-US" dirty="0" smtClean="0"/>
              <a:t>れ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 3/4</a:t>
            </a:r>
            <a:endParaRPr kumimoji="1"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1/4 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69342" y="2819853"/>
            <a:ext cx="3058887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9/16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3/16</a:t>
            </a: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260268" y="4641396"/>
            <a:ext cx="3058887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/>
              <a:t>3</a:t>
            </a:r>
            <a:r>
              <a:rPr lang="en-US" altLang="ja-JP" dirty="0" smtClean="0"/>
              <a:t>/16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1/16</a:t>
            </a:r>
            <a:endParaRPr lang="en-US" altLang="ja-JP" dirty="0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351314" y="3396343"/>
            <a:ext cx="1248229" cy="391886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351314" y="3788229"/>
            <a:ext cx="1248229" cy="478971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2351314" y="5225143"/>
            <a:ext cx="1211947" cy="7257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351314" y="5225143"/>
            <a:ext cx="1211947" cy="878114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7180940" y="2812591"/>
            <a:ext cx="3323771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/>
              <a:t>27</a:t>
            </a:r>
            <a:r>
              <a:rPr lang="en-US" altLang="ja-JP" dirty="0" smtClean="0"/>
              <a:t>/64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  </a:t>
            </a:r>
            <a:r>
              <a:rPr lang="en-US" altLang="ja-JP" dirty="0" smtClean="0"/>
              <a:t>9/64</a:t>
            </a:r>
            <a:endParaRPr lang="en-US" altLang="ja-JP" dirty="0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6262912" y="3360061"/>
            <a:ext cx="1248229" cy="391886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262912" y="3751947"/>
            <a:ext cx="1248229" cy="478971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7159170" y="4547050"/>
            <a:ext cx="3323771" cy="20569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sz="3600" dirty="0" smtClean="0"/>
              <a:t>……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ja-JP" sz="36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sz="3600" dirty="0" smtClean="0"/>
              <a:t>……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3435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2" y="6923"/>
            <a:ext cx="7065818" cy="706581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検定が必要な場合の例：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気圧の測定結果</a:t>
            </a:r>
            <a:endParaRPr lang="en-US" altLang="ja-JP" dirty="0" smtClean="0"/>
          </a:p>
          <a:p>
            <a:pPr marL="457200" lvl="1" indent="0">
              <a:buNone/>
            </a:pPr>
            <a:endParaRPr kumimoji="1"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最初</a:t>
            </a:r>
            <a:r>
              <a:rPr lang="ja-JP" altLang="en-US" dirty="0"/>
              <a:t>の</a:t>
            </a:r>
            <a:r>
              <a:rPr lang="en-US" altLang="ja-JP" dirty="0" smtClean="0"/>
              <a:t>100</a:t>
            </a:r>
            <a:r>
              <a:rPr lang="ja-JP" altLang="en-US" dirty="0" smtClean="0"/>
              <a:t>秒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ja-JP" altLang="en-US" dirty="0"/>
              <a:t>最後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秒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kumimoji="1" lang="ja-JP" altLang="en-US" dirty="0" smtClean="0"/>
              <a:t>差があると言えるのか？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89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項分布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ja-JP" altLang="en-US" dirty="0" smtClean="0"/>
              <a:t>（帰無仮説に基づいて計算できることを示す。）</a:t>
            </a:r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		2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			3</a:t>
            </a:r>
            <a:r>
              <a:rPr kumimoji="1" lang="ja-JP" altLang="en-US" dirty="0" smtClean="0"/>
              <a:t>回目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外</a:t>
            </a:r>
            <a:r>
              <a:rPr lang="ja-JP" altLang="en-US" dirty="0" smtClean="0"/>
              <a:t>れ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 3/4</a:t>
            </a:r>
            <a:endParaRPr kumimoji="1"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1/4 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69342" y="2819853"/>
            <a:ext cx="3058887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9/16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3/16</a:t>
            </a: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260268" y="4641396"/>
            <a:ext cx="3058887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/>
              <a:t>3</a:t>
            </a:r>
            <a:r>
              <a:rPr lang="en-US" altLang="ja-JP" dirty="0" smtClean="0"/>
              <a:t>/16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</a:t>
            </a:r>
            <a:r>
              <a:rPr lang="en-US" altLang="ja-JP" dirty="0" smtClean="0"/>
              <a:t>1/16</a:t>
            </a:r>
            <a:endParaRPr lang="en-US" altLang="ja-JP" dirty="0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351314" y="3396343"/>
            <a:ext cx="1248229" cy="391886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351314" y="3788229"/>
            <a:ext cx="1248229" cy="478971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2351314" y="5225143"/>
            <a:ext cx="1211947" cy="7257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351314" y="5225143"/>
            <a:ext cx="1211947" cy="878114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7180940" y="2812591"/>
            <a:ext cx="3323771" cy="205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外れ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3/4</a:t>
            </a:r>
            <a:r>
              <a:rPr lang="ja-JP" altLang="en-US" dirty="0" smtClean="0"/>
              <a:t>　　→ </a:t>
            </a:r>
            <a:r>
              <a:rPr lang="en-US" altLang="ja-JP" dirty="0"/>
              <a:t>27</a:t>
            </a:r>
            <a:r>
              <a:rPr lang="en-US" altLang="ja-JP" dirty="0" smtClean="0"/>
              <a:t>/64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 smtClean="0"/>
              <a:t>当たり</a:t>
            </a: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dirty="0" smtClean="0"/>
              <a:t> 1/4</a:t>
            </a:r>
            <a:r>
              <a:rPr lang="ja-JP" altLang="en-US" dirty="0" smtClean="0"/>
              <a:t>　　→   </a:t>
            </a:r>
            <a:r>
              <a:rPr lang="en-US" altLang="ja-JP" dirty="0" smtClean="0"/>
              <a:t>9/64</a:t>
            </a:r>
            <a:endParaRPr lang="en-US" altLang="ja-JP" dirty="0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6262912" y="3360061"/>
            <a:ext cx="1248229" cy="391886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262912" y="3751947"/>
            <a:ext cx="1248229" cy="478971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7159170" y="4547050"/>
            <a:ext cx="3323771" cy="20569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sz="3600" dirty="0" smtClean="0"/>
              <a:t>……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ja-JP" sz="36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sz="3600" dirty="0" smtClean="0"/>
              <a:t>……</a:t>
            </a:r>
            <a:endParaRPr lang="en-US" altLang="ja-JP" sz="3600" dirty="0"/>
          </a:p>
        </p:txBody>
      </p:sp>
      <p:sp>
        <p:nvSpPr>
          <p:cNvPr id="15" name="円形吹き出し 14"/>
          <p:cNvSpPr/>
          <p:nvPr/>
        </p:nvSpPr>
        <p:spPr>
          <a:xfrm>
            <a:off x="8741224" y="4917164"/>
            <a:ext cx="2888343" cy="1669143"/>
          </a:xfrm>
          <a:prstGeom prst="wedgeEllipseCallout">
            <a:avLst>
              <a:gd name="adj1" fmla="val 48514"/>
              <a:gd name="adj2" fmla="val 2858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計算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できそう！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66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b="49862"/>
          <a:stretch/>
        </p:blipFill>
        <p:spPr>
          <a:xfrm>
            <a:off x="1461879" y="2167998"/>
            <a:ext cx="8960628" cy="169280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項分布と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項定理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730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項分布と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項定理</a:t>
            </a:r>
            <a:endParaRPr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t="51428"/>
          <a:stretch/>
        </p:blipFill>
        <p:spPr>
          <a:xfrm>
            <a:off x="1461879" y="2278742"/>
            <a:ext cx="8960628" cy="163996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911" y="3918705"/>
            <a:ext cx="4522889" cy="2886044"/>
          </a:xfrm>
          <a:prstGeom prst="rect">
            <a:avLst/>
          </a:prstGeom>
        </p:spPr>
      </p:pic>
      <p:cxnSp>
        <p:nvCxnSpPr>
          <p:cNvPr id="7" name="カギ線コネクタ 6"/>
          <p:cNvCxnSpPr>
            <a:stCxn id="4" idx="1"/>
          </p:cNvCxnSpPr>
          <p:nvPr/>
        </p:nvCxnSpPr>
        <p:spPr>
          <a:xfrm rot="10800000">
            <a:off x="5617029" y="4136571"/>
            <a:ext cx="1213882" cy="1225156"/>
          </a:xfrm>
          <a:prstGeom prst="bentConnector2">
            <a:avLst/>
          </a:prstGeom>
          <a:ln w="635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/>
          <p:cNvGrpSpPr/>
          <p:nvPr/>
        </p:nvGrpSpPr>
        <p:grpSpPr>
          <a:xfrm>
            <a:off x="4934860" y="5428336"/>
            <a:ext cx="1415144" cy="856348"/>
            <a:chOff x="4630057" y="5399308"/>
            <a:chExt cx="1415144" cy="856348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4630057" y="5399308"/>
              <a:ext cx="508000" cy="856348"/>
              <a:chOff x="4630057" y="5167081"/>
              <a:chExt cx="508000" cy="856348"/>
            </a:xfrm>
          </p:grpSpPr>
          <p:pic>
            <p:nvPicPr>
              <p:cNvPr id="9" name="図 8"/>
              <p:cNvPicPr>
                <a:picLocks noChangeAspect="1"/>
              </p:cNvPicPr>
              <p:nvPr/>
            </p:nvPicPr>
            <p:blipFill rotWithShape="1">
              <a:blip r:embed="rId2"/>
              <a:srcRect l="64269" t="57753" r="32491" b="29781"/>
              <a:stretch/>
            </p:blipFill>
            <p:spPr>
              <a:xfrm>
                <a:off x="4775197" y="5167081"/>
                <a:ext cx="290287" cy="420915"/>
              </a:xfrm>
              <a:prstGeom prst="rect">
                <a:avLst/>
              </a:prstGeom>
            </p:spPr>
          </p:pic>
          <p:pic>
            <p:nvPicPr>
              <p:cNvPr id="10" name="図 9"/>
              <p:cNvPicPr>
                <a:picLocks noChangeAspect="1"/>
              </p:cNvPicPr>
              <p:nvPr/>
            </p:nvPicPr>
            <p:blipFill rotWithShape="1">
              <a:blip r:embed="rId2"/>
              <a:srcRect l="51879" t="85479" r="42452" b="-95"/>
              <a:stretch/>
            </p:blipFill>
            <p:spPr>
              <a:xfrm>
                <a:off x="4630057" y="5529943"/>
                <a:ext cx="508000" cy="493486"/>
              </a:xfrm>
              <a:prstGeom prst="rect">
                <a:avLst/>
              </a:prstGeom>
            </p:spPr>
          </p:pic>
        </p:grpSp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2"/>
            <a:srcRect l="64269" t="57753" r="32491" b="29781"/>
            <a:stretch/>
          </p:blipFill>
          <p:spPr>
            <a:xfrm>
              <a:off x="5460025" y="5609759"/>
              <a:ext cx="290287" cy="420915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5123544" y="5660574"/>
              <a:ext cx="36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が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682344" y="5638806"/>
              <a:ext cx="362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つ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306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en-US" altLang="ja-JP" dirty="0" smtClean="0"/>
              <a:t>R</a:t>
            </a:r>
            <a:r>
              <a:rPr lang="ja-JP" altLang="en-US" dirty="0" smtClean="0"/>
              <a:t>で計算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  cf.</a:t>
            </a:r>
            <a:r>
              <a:rPr lang="ja-JP" altLang="en-US" dirty="0" smtClean="0"/>
              <a:t>「統計パッケージ </a:t>
            </a:r>
            <a:r>
              <a:rPr lang="en-US" altLang="ja-JP" dirty="0" smtClean="0"/>
              <a:t>R</a:t>
            </a:r>
            <a:r>
              <a:rPr lang="ja-JP" altLang="en-US" dirty="0" smtClean="0"/>
              <a:t> の使い方」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741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en-US" altLang="ja-JP" dirty="0" smtClean="0"/>
              <a:t>R</a:t>
            </a:r>
            <a:r>
              <a:rPr lang="ja-JP" altLang="en-US" dirty="0" smtClean="0"/>
              <a:t>で計算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  cf.</a:t>
            </a:r>
            <a:r>
              <a:rPr lang="ja-JP" altLang="en-US" dirty="0" smtClean="0"/>
              <a:t>「統計パッケージ </a:t>
            </a:r>
            <a:r>
              <a:rPr lang="en-US" altLang="ja-JP" dirty="0" smtClean="0"/>
              <a:t>R</a:t>
            </a:r>
            <a:r>
              <a:rPr lang="ja-JP" altLang="en-US" dirty="0" smtClean="0"/>
              <a:t> の使い方」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811" y="2690208"/>
            <a:ext cx="8479850" cy="41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ja-JP" altLang="en-US" dirty="0"/>
              <a:t>結果</a:t>
            </a:r>
            <a:endParaRPr lang="en-US" altLang="ja-JP" dirty="0" smtClean="0"/>
          </a:p>
          <a:p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045" y="1596321"/>
            <a:ext cx="9846438" cy="482625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54629" y="3657601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確率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48179" y="6257269"/>
            <a:ext cx="2026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当</a:t>
            </a:r>
            <a:r>
              <a:rPr lang="ja-JP" altLang="en-US" dirty="0" smtClean="0"/>
              <a:t>たりの</a:t>
            </a:r>
            <a:r>
              <a:rPr lang="ja-JP" altLang="en-US" dirty="0"/>
              <a:t>回数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5006" y="1573491"/>
            <a:ext cx="52804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1/4</a:t>
            </a:r>
            <a:r>
              <a:rPr lang="ja-JP" altLang="en-US" dirty="0" smtClean="0"/>
              <a:t>で当たる試行を</a:t>
            </a:r>
            <a:r>
              <a:rPr lang="en-US" altLang="ja-JP" dirty="0" smtClean="0"/>
              <a:t>271</a:t>
            </a:r>
            <a:r>
              <a:rPr lang="ja-JP" altLang="en-US" dirty="0" smtClean="0"/>
              <a:t>回実行したときの確率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07614" y="2406251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0.05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14874" y="5432474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0.00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52639" y="5933215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0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35329" y="5954989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90588" y="5947735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200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6691086" y="4905829"/>
            <a:ext cx="0" cy="740228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85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ja-JP" altLang="en-US" dirty="0"/>
              <a:t>結果</a:t>
            </a:r>
            <a:endParaRPr lang="en-US" altLang="ja-JP" dirty="0" smtClean="0"/>
          </a:p>
          <a:p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045" y="1596321"/>
            <a:ext cx="9846438" cy="482625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654629" y="3657601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確率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48179" y="6257269"/>
            <a:ext cx="2026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当</a:t>
            </a:r>
            <a:r>
              <a:rPr lang="ja-JP" altLang="en-US" dirty="0" smtClean="0"/>
              <a:t>たりの</a:t>
            </a:r>
            <a:r>
              <a:rPr lang="ja-JP" altLang="en-US" dirty="0"/>
              <a:t>回数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5006" y="1573491"/>
            <a:ext cx="52804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1/4</a:t>
            </a:r>
            <a:r>
              <a:rPr lang="ja-JP" altLang="en-US" dirty="0" smtClean="0"/>
              <a:t>で当たる試行を</a:t>
            </a:r>
            <a:r>
              <a:rPr lang="en-US" altLang="ja-JP" dirty="0" smtClean="0"/>
              <a:t>271</a:t>
            </a:r>
            <a:r>
              <a:rPr lang="ja-JP" altLang="en-US" dirty="0" smtClean="0"/>
              <a:t>回実行したときの確率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07614" y="2406251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0.05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14874" y="5432474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0.00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52639" y="5933215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0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35329" y="5954989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90588" y="5947735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200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6691086" y="4905829"/>
            <a:ext cx="0" cy="740228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348179" y="2335220"/>
            <a:ext cx="5050970" cy="156912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14350" indent="-514350">
              <a:buAutoNum type="arabicPeriod"/>
            </a:pP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回数ごとの</a:t>
            </a:r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確率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は低い</a:t>
            </a:r>
            <a:endParaRPr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kumimoji="1"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末広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がりの山型</a:t>
            </a:r>
            <a:endParaRPr kumimoji="1"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altLang="ja-JP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122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回当たるのは珍し</a:t>
            </a:r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い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9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71" y="3711014"/>
            <a:ext cx="3810000" cy="28575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72" y="3711014"/>
            <a:ext cx="3810000" cy="28575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項検定</a:t>
            </a:r>
            <a:endParaRPr lang="en-US" altLang="ja-JP" dirty="0"/>
          </a:p>
          <a:p>
            <a:pPr marL="623888" indent="0">
              <a:buNone/>
            </a:pPr>
            <a:r>
              <a:rPr lang="ja-JP" altLang="en-US" sz="2400" dirty="0" smtClean="0"/>
              <a:t>帰無仮説に基づく確率分布を考える。有意水準（危険率）を５％とする。</a:t>
            </a:r>
            <a:endParaRPr lang="en-US" altLang="ja-JP" sz="2400" dirty="0" smtClean="0"/>
          </a:p>
          <a:p>
            <a:pPr marL="623888" indent="0">
              <a:buNone/>
            </a:pPr>
            <a:r>
              <a:rPr lang="ja-JP" altLang="en-US" sz="2400" dirty="0"/>
              <a:t>次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とき</a:t>
            </a:r>
            <a:r>
              <a:rPr lang="ja-JP" altLang="en-US" sz="2400" dirty="0" smtClean="0"/>
              <a:t>に帰無仮説を棄却する。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u="sng" dirty="0" smtClean="0"/>
              <a:t>両側検定：</a:t>
            </a:r>
            <a:r>
              <a:rPr lang="en-US" altLang="ja-JP" sz="2400" dirty="0" smtClean="0"/>
              <a:t>					</a:t>
            </a:r>
            <a:r>
              <a:rPr lang="ja-JP" altLang="en-US" sz="2400" u="sng" dirty="0" smtClean="0"/>
              <a:t>片側検定：</a:t>
            </a:r>
            <a:endParaRPr lang="en-US" altLang="ja-JP" sz="2400" u="sng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両側の</a:t>
            </a:r>
            <a:r>
              <a:rPr lang="en-US" altLang="ja-JP" sz="2400" dirty="0" smtClean="0"/>
              <a:t>2.5%</a:t>
            </a:r>
            <a:r>
              <a:rPr lang="ja-JP" altLang="en-US" sz="2400" dirty="0" smtClean="0"/>
              <a:t>に入っていたら</a:t>
            </a:r>
            <a:r>
              <a:rPr lang="en-US" altLang="ja-JP" sz="2400" dirty="0" smtClean="0"/>
              <a:t>			</a:t>
            </a:r>
            <a:r>
              <a:rPr lang="ja-JP" altLang="en-US" sz="2400" dirty="0" smtClean="0"/>
              <a:t>片側の５％に入っていたら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68700" y="5158814"/>
            <a:ext cx="71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2.5%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94114" y="5151058"/>
            <a:ext cx="74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2.5%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695542" y="5139764"/>
            <a:ext cx="55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5 %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349500" y="5509096"/>
            <a:ext cx="127000" cy="212254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8" idx="2"/>
          </p:cNvCxnSpPr>
          <p:nvPr/>
        </p:nvCxnSpPr>
        <p:spPr>
          <a:xfrm flipH="1">
            <a:off x="3651251" y="5528146"/>
            <a:ext cx="276224" cy="212254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0" idx="2"/>
          </p:cNvCxnSpPr>
          <p:nvPr/>
        </p:nvCxnSpPr>
        <p:spPr>
          <a:xfrm flipH="1">
            <a:off x="9779002" y="5509096"/>
            <a:ext cx="196394" cy="212254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0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71" y="3711014"/>
            <a:ext cx="3810000" cy="28575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72" y="3711014"/>
            <a:ext cx="3810000" cy="28575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項検定</a:t>
            </a:r>
            <a:endParaRPr lang="en-US" altLang="ja-JP" dirty="0"/>
          </a:p>
          <a:p>
            <a:pPr marL="623888" indent="0">
              <a:buNone/>
            </a:pPr>
            <a:r>
              <a:rPr lang="ja-JP" altLang="en-US" sz="2400" dirty="0" smtClean="0"/>
              <a:t>帰無仮説に基づく確率分布を考える。有意水準（危険率）を５％とする。</a:t>
            </a:r>
            <a:endParaRPr lang="en-US" altLang="ja-JP" sz="2400" dirty="0" smtClean="0"/>
          </a:p>
          <a:p>
            <a:pPr marL="623888" indent="0">
              <a:buNone/>
            </a:pPr>
            <a:r>
              <a:rPr lang="ja-JP" altLang="en-US" sz="2400" dirty="0"/>
              <a:t>次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とき</a:t>
            </a:r>
            <a:r>
              <a:rPr lang="ja-JP" altLang="en-US" sz="2400" dirty="0" smtClean="0"/>
              <a:t>に帰無仮説を棄却する。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u="sng" dirty="0" smtClean="0"/>
              <a:t>両側検定：</a:t>
            </a:r>
            <a:r>
              <a:rPr lang="en-US" altLang="ja-JP" sz="2400" dirty="0" smtClean="0"/>
              <a:t>					</a:t>
            </a:r>
            <a:r>
              <a:rPr lang="ja-JP" altLang="en-US" sz="2400" u="sng" dirty="0" smtClean="0"/>
              <a:t>片側検定：</a:t>
            </a:r>
            <a:endParaRPr lang="en-US" altLang="ja-JP" sz="2400" u="sng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両側の</a:t>
            </a:r>
            <a:r>
              <a:rPr lang="en-US" altLang="ja-JP" sz="2400" dirty="0" smtClean="0"/>
              <a:t>2.5%</a:t>
            </a:r>
            <a:r>
              <a:rPr lang="ja-JP" altLang="en-US" sz="2400" dirty="0" smtClean="0"/>
              <a:t>に入っていたら</a:t>
            </a:r>
            <a:r>
              <a:rPr lang="en-US" altLang="ja-JP" sz="2400" dirty="0" smtClean="0"/>
              <a:t>			</a:t>
            </a:r>
            <a:r>
              <a:rPr lang="ja-JP" altLang="en-US" sz="2400" dirty="0" smtClean="0"/>
              <a:t>片側の５％に入っていたら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68700" y="5158814"/>
            <a:ext cx="71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2.5%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94114" y="5151058"/>
            <a:ext cx="74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2.5%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695542" y="5139764"/>
            <a:ext cx="55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5 %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349500" y="5509096"/>
            <a:ext cx="127000" cy="212254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8" idx="2"/>
          </p:cNvCxnSpPr>
          <p:nvPr/>
        </p:nvCxnSpPr>
        <p:spPr>
          <a:xfrm flipH="1">
            <a:off x="3651251" y="5528146"/>
            <a:ext cx="276224" cy="212254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0" idx="2"/>
          </p:cNvCxnSpPr>
          <p:nvPr/>
        </p:nvCxnSpPr>
        <p:spPr>
          <a:xfrm flipH="1">
            <a:off x="9779002" y="5509096"/>
            <a:ext cx="196394" cy="212254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927475" y="1104901"/>
            <a:ext cx="7978775" cy="209335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271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回の試行で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122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回成功した事象について、危険率 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0.0000000001% (1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兆分の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1)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で帰無仮説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当たる確率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1/4)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は棄却される。</a:t>
            </a:r>
            <a:endParaRPr kumimoji="1"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（ただし片側検定）</a:t>
            </a:r>
            <a:endParaRPr kumimoji="1"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95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929" y="1717668"/>
            <a:ext cx="8844034" cy="493078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en-US" altLang="ja-JP" dirty="0" smtClean="0"/>
              <a:t>R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748047" y="2082908"/>
            <a:ext cx="466725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入力</a:t>
            </a:r>
          </a:p>
        </p:txBody>
      </p:sp>
    </p:spTree>
    <p:extLst>
      <p:ext uri="{BB962C8B-B14F-4D97-AF65-F5344CB8AC3E}">
        <p14:creationId xmlns:p14="http://schemas.microsoft.com/office/powerpoint/2010/main" val="166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実験科学：</a:t>
            </a:r>
            <a:endParaRPr lang="en-US" altLang="ja-JP" dirty="0" smtClean="0"/>
          </a:p>
          <a:p>
            <a:endParaRPr kumimoji="1" lang="en-US" altLang="ja-JP" dirty="0"/>
          </a:p>
          <a:p>
            <a:pPr marL="1344613" lvl="1" indent="0">
              <a:buNone/>
            </a:pPr>
            <a:r>
              <a:rPr lang="ja-JP" altLang="en-US" sz="2800" dirty="0" smtClean="0"/>
              <a:t>ふしぎだと思うこと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これが科学の芽です</a:t>
            </a:r>
            <a:endParaRPr kumimoji="1"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よく</a:t>
            </a:r>
            <a:r>
              <a:rPr lang="ja-JP" altLang="en-US" sz="2800" dirty="0"/>
              <a:t>観察</a:t>
            </a:r>
            <a:r>
              <a:rPr lang="ja-JP" altLang="en-US" sz="2800" dirty="0" smtClean="0"/>
              <a:t>してたしかめ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そして考えること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これが科学の茎です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そうして</a:t>
            </a:r>
            <a:r>
              <a:rPr lang="ja-JP" altLang="en-US" sz="2800" dirty="0"/>
              <a:t>最後</a:t>
            </a:r>
            <a:r>
              <a:rPr lang="ja-JP" altLang="en-US" sz="2800" dirty="0" smtClean="0"/>
              <a:t>に</a:t>
            </a:r>
            <a:r>
              <a:rPr lang="ja-JP" altLang="en-US" sz="2800" dirty="0"/>
              <a:t>なぞ</a:t>
            </a:r>
            <a:r>
              <a:rPr lang="ja-JP" altLang="en-US" sz="2800" dirty="0" smtClean="0"/>
              <a:t>が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ける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これが科学の花です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		</a:t>
            </a:r>
            <a:r>
              <a:rPr lang="ja-JP" altLang="en-US" sz="2800" dirty="0" smtClean="0"/>
              <a:t>朝永振一郎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3196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929" y="1717668"/>
            <a:ext cx="8844034" cy="493078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en-US" altLang="ja-JP" dirty="0" smtClean="0"/>
              <a:t>R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748047" y="2082908"/>
            <a:ext cx="466725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入力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96862" y="3649649"/>
            <a:ext cx="112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試行回数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83136" y="3643023"/>
            <a:ext cx="158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当たった回数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423614" y="3650976"/>
            <a:ext cx="112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</a:t>
            </a:r>
            <a:r>
              <a:rPr kumimoji="1" lang="ja-JP" altLang="en-US" dirty="0" smtClean="0">
                <a:solidFill>
                  <a:srgbClr val="FF0000"/>
                </a:solidFill>
              </a:rPr>
              <a:t>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45922" y="4010111"/>
            <a:ext cx="123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対立</a:t>
            </a:r>
            <a:r>
              <a:rPr lang="ja-JP" altLang="en-US" dirty="0">
                <a:solidFill>
                  <a:srgbClr val="FF0000"/>
                </a:solidFill>
              </a:rPr>
              <a:t>仮設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06989" y="4379443"/>
            <a:ext cx="257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等</a:t>
            </a:r>
            <a:r>
              <a:rPr lang="ja-JP" altLang="en-US" dirty="0" smtClean="0">
                <a:solidFill>
                  <a:srgbClr val="FF0000"/>
                </a:solidFill>
              </a:rPr>
              <a:t>しくない→両側検定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64801" y="4854404"/>
            <a:ext cx="1398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区間推定値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66132" y="5849638"/>
            <a:ext cx="226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推定値 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      122÷271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00" y="4946608"/>
            <a:ext cx="6480000" cy="18984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4351338"/>
          </a:xfrm>
        </p:spPr>
        <p:txBody>
          <a:bodyPr/>
          <a:lstStyle/>
          <a:p>
            <a:r>
              <a:rPr lang="en-US" altLang="ja-JP" dirty="0" smtClean="0"/>
              <a:t>R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区間推定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536575" indent="0">
              <a:buNone/>
            </a:pPr>
            <a:r>
              <a:rPr lang="ja-JP" altLang="en-US" dirty="0" smtClean="0"/>
              <a:t>もし、確率が</a:t>
            </a:r>
            <a:r>
              <a:rPr lang="en-US" altLang="ja-JP" dirty="0" smtClean="0"/>
              <a:t>0.25</a:t>
            </a:r>
          </a:p>
          <a:p>
            <a:pPr marL="536575" indent="0">
              <a:buNone/>
            </a:pPr>
            <a:r>
              <a:rPr lang="ja-JP" altLang="en-US" dirty="0" smtClean="0"/>
              <a:t>でなくて、しかも</a:t>
            </a:r>
            <a:endParaRPr lang="en-US" altLang="ja-JP" dirty="0" smtClean="0"/>
          </a:p>
          <a:p>
            <a:pPr marL="536575" indent="0">
              <a:buNone/>
            </a:pPr>
            <a:r>
              <a:rPr lang="ja-JP" altLang="en-US" dirty="0"/>
              <a:t>帰無仮説</a:t>
            </a:r>
            <a:r>
              <a:rPr lang="ja-JP" altLang="en-US" dirty="0" smtClean="0"/>
              <a:t>が棄却さ</a:t>
            </a:r>
            <a:endParaRPr lang="en-US" altLang="ja-JP" dirty="0" smtClean="0"/>
          </a:p>
          <a:p>
            <a:pPr marL="536575" indent="0">
              <a:buNone/>
            </a:pPr>
            <a:r>
              <a:rPr lang="ja-JP" altLang="en-US" dirty="0" smtClean="0"/>
              <a:t>れないとしたら</a:t>
            </a:r>
            <a:endParaRPr lang="en-US" altLang="ja-JP" dirty="0" smtClean="0"/>
          </a:p>
          <a:p>
            <a:pPr marL="536575" indent="0">
              <a:buNone/>
            </a:pPr>
            <a:r>
              <a:rPr lang="en-US" altLang="ja-JP" dirty="0" smtClean="0"/>
              <a:t>…</a:t>
            </a:r>
            <a:r>
              <a:rPr lang="en-US" altLang="ja-JP" dirty="0"/>
              <a:t>…</a:t>
            </a:r>
          </a:p>
          <a:p>
            <a:pPr marL="457200" lvl="1" indent="0">
              <a:buNone/>
            </a:pPr>
            <a:endParaRPr lang="en-US" altLang="ja-JP" dirty="0" smtClean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00" y="1338529"/>
            <a:ext cx="6480000" cy="189843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00" y="3084406"/>
            <a:ext cx="6480000" cy="1898438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H="1">
            <a:off x="7939314" y="1825625"/>
            <a:ext cx="0" cy="740228"/>
          </a:xfrm>
          <a:prstGeom prst="straightConnector1">
            <a:avLst/>
          </a:prstGeom>
          <a:ln w="635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939314" y="1690688"/>
            <a:ext cx="0" cy="4710112"/>
          </a:xfrm>
          <a:prstGeom prst="line">
            <a:avLst/>
          </a:prstGeom>
          <a:ln w="12700">
            <a:solidFill>
              <a:schemeClr val="bg1">
                <a:lumMod val="50000"/>
                <a:alpha val="50000"/>
              </a:schemeClr>
            </a:solidFill>
            <a:prstDash val="sysDash"/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9195014" y="1705621"/>
            <a:ext cx="215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確率 </a:t>
            </a:r>
            <a:r>
              <a:rPr lang="en-US" altLang="ja-JP" dirty="0" smtClean="0">
                <a:solidFill>
                  <a:srgbClr val="FF0000"/>
                </a:solidFill>
              </a:rPr>
              <a:t>0.25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202274" y="3469111"/>
            <a:ext cx="215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確率 </a:t>
            </a:r>
            <a:r>
              <a:rPr lang="en-US" altLang="ja-JP" dirty="0" smtClean="0">
                <a:solidFill>
                  <a:srgbClr val="FF0000"/>
                </a:solidFill>
              </a:rPr>
              <a:t>0.3899386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209534" y="5319685"/>
            <a:ext cx="215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確率 </a:t>
            </a:r>
            <a:r>
              <a:rPr lang="en-US" altLang="ja-JP" dirty="0" smtClean="0">
                <a:solidFill>
                  <a:srgbClr val="FF0000"/>
                </a:solidFill>
              </a:rPr>
              <a:t>0.5115317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524283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1.</a:t>
            </a:r>
            <a:r>
              <a:rPr lang="ja-JP" altLang="en-US" dirty="0" smtClean="0"/>
              <a:t> 考え方：</a:t>
            </a:r>
            <a:endParaRPr lang="en-US" altLang="ja-JP" dirty="0"/>
          </a:p>
          <a:p>
            <a:pPr marL="987425" lvl="1" indent="0">
              <a:buNone/>
            </a:pPr>
            <a:r>
              <a:rPr lang="ja-JP" altLang="en-US" sz="2200" dirty="0"/>
              <a:t>テレパシーがあると主張したいときに、これが無いという前提で、実験結果が起こる確率を計算する。それが小さかったら「滅多に起きないはずのこと」が起きたのだから前提が間違っていると考えるべき</a:t>
            </a:r>
            <a:r>
              <a:rPr lang="ja-JP" altLang="en-US" sz="2200" dirty="0" smtClean="0"/>
              <a:t>だ、と主張する。</a:t>
            </a:r>
            <a:endParaRPr lang="en-US" altLang="ja-JP" sz="2200" dirty="0" smtClean="0"/>
          </a:p>
          <a:p>
            <a:pPr marL="987425" lvl="1" indent="0">
              <a:buNone/>
            </a:pPr>
            <a:endParaRPr lang="en-US" altLang="ja-JP" sz="2200" dirty="0"/>
          </a:p>
          <a:p>
            <a:pPr marL="457200" lvl="1" indent="0">
              <a:buNone/>
            </a:pPr>
            <a:r>
              <a:rPr lang="en-US" altLang="ja-JP" dirty="0" smtClean="0"/>
              <a:t>2. 2</a:t>
            </a:r>
            <a:r>
              <a:rPr lang="ja-JP" altLang="en-US" dirty="0" smtClean="0"/>
              <a:t>項検定が使える場面：</a:t>
            </a:r>
            <a:endParaRPr lang="en-US" altLang="ja-JP" dirty="0" smtClean="0"/>
          </a:p>
          <a:p>
            <a:pPr marL="987425" lvl="1" indent="0">
              <a:buNone/>
            </a:pPr>
            <a:r>
              <a:rPr lang="ja-JP" altLang="en-US" sz="2200" dirty="0" smtClean="0"/>
              <a:t>白黒判定できるような問題</a:t>
            </a:r>
            <a:endParaRPr lang="en-US" altLang="ja-JP" sz="2200" dirty="0" smtClean="0"/>
          </a:p>
          <a:p>
            <a:pPr marL="987425" lvl="1" indent="0">
              <a:buNone/>
            </a:pPr>
            <a:r>
              <a:rPr lang="ja-JP" altLang="en-US" sz="2200" dirty="0" smtClean="0"/>
              <a:t>帰無仮説で、一定の確率で発生すると仮定できる場合</a:t>
            </a:r>
            <a:endParaRPr lang="en-US" altLang="ja-JP" sz="2200" dirty="0" smtClean="0"/>
          </a:p>
          <a:p>
            <a:pPr marL="987425" lvl="1" indent="0">
              <a:buNone/>
            </a:pPr>
            <a:endParaRPr lang="en-US" altLang="ja-JP" sz="2200" dirty="0" smtClean="0"/>
          </a:p>
          <a:p>
            <a:pPr marL="457200" lvl="1" indent="0">
              <a:buNone/>
            </a:pPr>
            <a:r>
              <a:rPr lang="en-US" altLang="ja-JP" dirty="0" smtClean="0">
                <a:solidFill>
                  <a:prstClr val="black"/>
                </a:solidFill>
              </a:rPr>
              <a:t>3. </a:t>
            </a:r>
            <a:r>
              <a:rPr lang="ja-JP" altLang="en-US" dirty="0" smtClean="0">
                <a:solidFill>
                  <a:prstClr val="black"/>
                </a:solidFill>
              </a:rPr>
              <a:t>その他のポイント</a:t>
            </a:r>
            <a:endParaRPr lang="en-US" altLang="ja-JP" dirty="0">
              <a:solidFill>
                <a:prstClr val="black"/>
              </a:solidFill>
            </a:endParaRPr>
          </a:p>
          <a:p>
            <a:pPr marL="987425" lvl="1" indent="0">
              <a:buNone/>
            </a:pPr>
            <a:r>
              <a:rPr lang="en-US" altLang="ja-JP" sz="2200" dirty="0" smtClean="0">
                <a:solidFill>
                  <a:prstClr val="black"/>
                </a:solidFill>
              </a:rPr>
              <a:t>p</a:t>
            </a:r>
            <a:r>
              <a:rPr lang="ja-JP" altLang="en-US" sz="2200" dirty="0" smtClean="0">
                <a:solidFill>
                  <a:prstClr val="black"/>
                </a:solidFill>
              </a:rPr>
              <a:t>値が計算できる。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987425" lvl="1" indent="0">
              <a:buNone/>
            </a:pP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23078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524283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練習問題１</a:t>
            </a:r>
            <a:endParaRPr lang="en-US" altLang="ja-JP" dirty="0" smtClean="0"/>
          </a:p>
          <a:p>
            <a:pPr marL="987425" indent="0">
              <a:buNone/>
            </a:pPr>
            <a:r>
              <a:rPr lang="ja-JP" altLang="en-US" sz="2200" dirty="0"/>
              <a:t>シェルドレイクの実験で、</a:t>
            </a:r>
            <a:r>
              <a:rPr lang="en-US" altLang="ja-JP" sz="2200" dirty="0"/>
              <a:t>271 </a:t>
            </a:r>
            <a:r>
              <a:rPr lang="ja-JP" altLang="en-US" sz="2200" dirty="0"/>
              <a:t>回の試行で、当たった回数は</a:t>
            </a:r>
            <a:r>
              <a:rPr lang="en-US" altLang="ja-JP" sz="2200" dirty="0"/>
              <a:t>25 </a:t>
            </a:r>
            <a:r>
              <a:rPr lang="ja-JP" altLang="en-US" sz="2200" dirty="0"/>
              <a:t>回だったとする</a:t>
            </a:r>
            <a:r>
              <a:rPr lang="ja-JP" altLang="en-US" sz="2200" dirty="0" smtClean="0"/>
              <a:t>。言える</a:t>
            </a:r>
            <a:r>
              <a:rPr lang="ja-JP" altLang="en-US" sz="2200" dirty="0"/>
              <a:t>ことは何か。</a:t>
            </a:r>
          </a:p>
          <a:p>
            <a:pPr marL="0" indent="0">
              <a:buNone/>
            </a:pP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30200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524283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練習問題１</a:t>
            </a:r>
            <a:endParaRPr lang="en-US" altLang="ja-JP" dirty="0" smtClean="0"/>
          </a:p>
          <a:p>
            <a:pPr marL="987425" indent="0">
              <a:buNone/>
            </a:pPr>
            <a:r>
              <a:rPr lang="ja-JP" altLang="en-US" sz="2200" dirty="0"/>
              <a:t>シェルドレイクの実験で、</a:t>
            </a:r>
            <a:r>
              <a:rPr lang="en-US" altLang="ja-JP" sz="2200" dirty="0"/>
              <a:t>271 </a:t>
            </a:r>
            <a:r>
              <a:rPr lang="ja-JP" altLang="en-US" sz="2200" dirty="0"/>
              <a:t>回の試行で、当たった回数は</a:t>
            </a:r>
            <a:r>
              <a:rPr lang="en-US" altLang="ja-JP" sz="2200" dirty="0"/>
              <a:t>25 </a:t>
            </a:r>
            <a:r>
              <a:rPr lang="ja-JP" altLang="en-US" sz="2200" dirty="0"/>
              <a:t>回だったとする</a:t>
            </a:r>
            <a:r>
              <a:rPr lang="ja-JP" altLang="en-US" sz="2200" dirty="0" smtClean="0"/>
              <a:t>。言える</a:t>
            </a:r>
            <a:r>
              <a:rPr lang="ja-JP" altLang="en-US" sz="2200" dirty="0"/>
              <a:t>ことは何か。</a:t>
            </a:r>
          </a:p>
          <a:p>
            <a:pPr marL="0" indent="0">
              <a:buNone/>
            </a:pPr>
            <a:endParaRPr lang="en-US" altLang="ja-JP" sz="22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306287" y="3410857"/>
            <a:ext cx="10711542" cy="249645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kumimoji="1" lang="en-US" altLang="ja-JP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inom.test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( 25, 271, 0.25 )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を実行する。</a:t>
            </a:r>
            <a:endParaRPr kumimoji="1"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kumimoji="1"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危険率１％で（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億分の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でも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）帰無仮説は棄却される。</a:t>
            </a:r>
            <a:endParaRPr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区間</a:t>
            </a:r>
            <a:r>
              <a:rPr kumimoji="1"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推定値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は危険率５％で</a:t>
            </a:r>
            <a:r>
              <a:rPr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0.06059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</a:t>
            </a:r>
            <a:r>
              <a:rPr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0.13317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となる。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9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524283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練習問題</a:t>
            </a:r>
            <a:r>
              <a:rPr lang="ja-JP" altLang="en-US" dirty="0"/>
              <a:t>２</a:t>
            </a:r>
            <a:endParaRPr lang="en-US" altLang="ja-JP" dirty="0" smtClean="0"/>
          </a:p>
          <a:p>
            <a:pPr marL="987425" indent="0">
              <a:buNone/>
            </a:pPr>
            <a:r>
              <a:rPr lang="en-US" altLang="ja-JP" sz="2200" dirty="0" smtClean="0"/>
              <a:t>990 </a:t>
            </a:r>
            <a:r>
              <a:rPr lang="ja-JP" altLang="en-US" sz="2200" dirty="0" smtClean="0"/>
              <a:t>名中、</a:t>
            </a:r>
            <a:r>
              <a:rPr lang="en-US" altLang="ja-JP" sz="2200" dirty="0" smtClean="0"/>
              <a:t>525 </a:t>
            </a:r>
            <a:r>
              <a:rPr lang="ja-JP" altLang="en-US" sz="2200" dirty="0" smtClean="0"/>
              <a:t>名が内閣を支持していると答えたとして、真の支持率が</a:t>
            </a:r>
            <a:r>
              <a:rPr lang="en-US" altLang="ja-JP" sz="2200" dirty="0" smtClean="0"/>
              <a:t>50% </a:t>
            </a:r>
            <a:r>
              <a:rPr lang="ja-JP" altLang="en-US" sz="2200" dirty="0" smtClean="0"/>
              <a:t>であるとする仮説を検討せよ。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23235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en-US" altLang="ja-JP" dirty="0" smtClean="0"/>
              <a:t>2</a:t>
            </a:r>
            <a:r>
              <a:rPr lang="ja-JP" altLang="en-US" dirty="0" smtClean="0"/>
              <a:t>項検定─テレパシーはあるか？─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3857" cy="524283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練習問題</a:t>
            </a:r>
            <a:r>
              <a:rPr lang="ja-JP" altLang="en-US" dirty="0"/>
              <a:t>２</a:t>
            </a:r>
            <a:endParaRPr lang="en-US" altLang="ja-JP" dirty="0" smtClean="0"/>
          </a:p>
          <a:p>
            <a:pPr marL="987425" indent="0">
              <a:buNone/>
            </a:pPr>
            <a:r>
              <a:rPr lang="en-US" altLang="ja-JP" sz="2200" dirty="0" smtClean="0"/>
              <a:t>990 </a:t>
            </a:r>
            <a:r>
              <a:rPr lang="ja-JP" altLang="en-US" sz="2200" dirty="0" smtClean="0"/>
              <a:t>名中、</a:t>
            </a:r>
            <a:r>
              <a:rPr lang="en-US" altLang="ja-JP" sz="2200" dirty="0" smtClean="0"/>
              <a:t>525 </a:t>
            </a:r>
            <a:r>
              <a:rPr lang="ja-JP" altLang="en-US" sz="2200" dirty="0" smtClean="0"/>
              <a:t>名が内閣を支持していると答えたとして、真の支持率が</a:t>
            </a:r>
            <a:r>
              <a:rPr lang="en-US" altLang="ja-JP" sz="2200" dirty="0" smtClean="0"/>
              <a:t>50% </a:t>
            </a:r>
            <a:r>
              <a:rPr lang="ja-JP" altLang="en-US" sz="2200" dirty="0" smtClean="0"/>
              <a:t>であるとする仮説を検討せよ。</a:t>
            </a:r>
            <a:endParaRPr lang="en-US" altLang="ja-JP" sz="22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306287" y="3410857"/>
            <a:ext cx="10711542" cy="249645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kumimoji="1" lang="en-US" altLang="ja-JP" sz="32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inom.test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( 525, 900, 0.5 )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を実行する。</a:t>
            </a:r>
            <a:endParaRPr kumimoji="1"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kumimoji="1"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危険率５％で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帰無仮説は棄却されない。</a:t>
            </a:r>
            <a:endParaRPr lang="en-US" altLang="ja-JP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区間</a:t>
            </a:r>
            <a:r>
              <a:rPr kumimoji="1"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推定値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は危険率５％で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0.4987</a:t>
            </a:r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</a:t>
            </a:r>
            <a:r>
              <a:rPr kumimoji="1" lang="en-US" altLang="ja-JP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0.5618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となる。</a:t>
            </a:r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1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長さの測定実験</a:t>
            </a:r>
            <a:endParaRPr kumimoji="1" lang="en-US" altLang="ja-JP" dirty="0" smtClean="0"/>
          </a:p>
          <a:p>
            <a:endParaRPr lang="en-US" altLang="ja-JP" dirty="0"/>
          </a:p>
          <a:p>
            <a:pPr marL="722313" indent="0">
              <a:buNone/>
            </a:pPr>
            <a:r>
              <a:rPr kumimoji="1" lang="en-US" altLang="ja-JP" sz="2200" dirty="0" smtClean="0"/>
              <a:t>7</a:t>
            </a:r>
            <a:r>
              <a:rPr kumimoji="1" lang="ja-JP" altLang="en-US" sz="2200" dirty="0" smtClean="0"/>
              <a:t>点を線分で結び</a:t>
            </a:r>
            <a:endParaRPr kumimoji="1" lang="en-US" altLang="ja-JP" sz="2200" dirty="0" smtClean="0"/>
          </a:p>
          <a:p>
            <a:pPr marL="722313" indent="0">
              <a:buNone/>
            </a:pPr>
            <a:r>
              <a:rPr lang="ja-JP" altLang="en-US" sz="2200" dirty="0"/>
              <a:t>長</a:t>
            </a:r>
            <a:r>
              <a:rPr lang="ja-JP" altLang="en-US" sz="2200" dirty="0" smtClean="0"/>
              <a:t>さの</a:t>
            </a:r>
            <a:r>
              <a:rPr lang="ja-JP" altLang="en-US" sz="2200" dirty="0"/>
              <a:t>合計</a:t>
            </a:r>
            <a:r>
              <a:rPr lang="ja-JP" altLang="en-US" sz="2200" dirty="0" smtClean="0"/>
              <a:t>を求める</a:t>
            </a:r>
            <a:r>
              <a:rPr lang="ja-JP" altLang="en-US" sz="2200" dirty="0"/>
              <a:t>。</a:t>
            </a:r>
            <a:endParaRPr kumimoji="1" lang="ja-JP" altLang="en-US" sz="2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55" y="727199"/>
            <a:ext cx="5232745" cy="6130801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7106653" y="102790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楕円 7"/>
          <p:cNvSpPr/>
          <p:nvPr/>
        </p:nvSpPr>
        <p:spPr>
          <a:xfrm>
            <a:off x="8526380" y="1144588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楕円 8"/>
          <p:cNvSpPr/>
          <p:nvPr/>
        </p:nvSpPr>
        <p:spPr>
          <a:xfrm>
            <a:off x="9747585" y="104833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1723771" y="916971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0865519" y="5873374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8980572" y="587337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7480636" y="639852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13633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長さの測定実験</a:t>
            </a:r>
            <a:endParaRPr kumimoji="1" lang="en-US" altLang="ja-JP" dirty="0" smtClean="0"/>
          </a:p>
          <a:p>
            <a:endParaRPr lang="en-US" altLang="ja-JP" dirty="0"/>
          </a:p>
          <a:p>
            <a:pPr marL="722313" indent="0">
              <a:buNone/>
            </a:pPr>
            <a:r>
              <a:rPr kumimoji="1" lang="en-US" altLang="ja-JP" sz="2200" dirty="0" smtClean="0"/>
              <a:t>7</a:t>
            </a:r>
            <a:r>
              <a:rPr kumimoji="1" lang="ja-JP" altLang="en-US" sz="2200" dirty="0" smtClean="0"/>
              <a:t>点を線分で結び</a:t>
            </a:r>
            <a:endParaRPr kumimoji="1" lang="en-US" altLang="ja-JP" sz="2200" dirty="0" smtClean="0"/>
          </a:p>
          <a:p>
            <a:pPr marL="722313" indent="0">
              <a:buNone/>
            </a:pPr>
            <a:r>
              <a:rPr lang="ja-JP" altLang="en-US" sz="2200" dirty="0"/>
              <a:t>長</a:t>
            </a:r>
            <a:r>
              <a:rPr lang="ja-JP" altLang="en-US" sz="2200" dirty="0" smtClean="0"/>
              <a:t>さの</a:t>
            </a:r>
            <a:r>
              <a:rPr lang="ja-JP" altLang="en-US" sz="2200" dirty="0"/>
              <a:t>合計</a:t>
            </a:r>
            <a:r>
              <a:rPr lang="ja-JP" altLang="en-US" sz="2200" dirty="0" smtClean="0"/>
              <a:t>を求める</a:t>
            </a:r>
            <a:r>
              <a:rPr lang="ja-JP" altLang="en-US" sz="2200" dirty="0"/>
              <a:t>。</a:t>
            </a:r>
            <a:endParaRPr kumimoji="1" lang="ja-JP" altLang="en-US" sz="2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55" y="727199"/>
            <a:ext cx="5232745" cy="6130801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7106653" y="102790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楕円 7"/>
          <p:cNvSpPr/>
          <p:nvPr/>
        </p:nvSpPr>
        <p:spPr>
          <a:xfrm>
            <a:off x="8526380" y="1144588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楕円 8"/>
          <p:cNvSpPr/>
          <p:nvPr/>
        </p:nvSpPr>
        <p:spPr>
          <a:xfrm>
            <a:off x="9747585" y="104833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1723771" y="916971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0865519" y="5873374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8980572" y="587337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7480636" y="639852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7234989" y="1179700"/>
            <a:ext cx="373983" cy="537061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7639060" y="1331495"/>
            <a:ext cx="1030691" cy="5218822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699839" y="1296382"/>
            <a:ext cx="409069" cy="4728785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9138996" y="1200130"/>
            <a:ext cx="736925" cy="482503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9898485" y="1200130"/>
            <a:ext cx="1095370" cy="482503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11016419" y="1068765"/>
            <a:ext cx="855742" cy="4956402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128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長さの測定実験</a:t>
            </a:r>
            <a:endParaRPr kumimoji="1" lang="en-US" altLang="ja-JP" dirty="0" smtClean="0"/>
          </a:p>
          <a:p>
            <a:endParaRPr lang="en-US" altLang="ja-JP" dirty="0"/>
          </a:p>
          <a:p>
            <a:pPr marL="722313" indent="0">
              <a:buNone/>
            </a:pPr>
            <a:r>
              <a:rPr kumimoji="1" lang="en-US" altLang="ja-JP" sz="2200" dirty="0" smtClean="0"/>
              <a:t>7</a:t>
            </a:r>
            <a:r>
              <a:rPr kumimoji="1" lang="ja-JP" altLang="en-US" sz="2200" dirty="0" smtClean="0"/>
              <a:t>点を線分で結び</a:t>
            </a:r>
            <a:endParaRPr kumimoji="1" lang="en-US" altLang="ja-JP" sz="2200" dirty="0" smtClean="0"/>
          </a:p>
          <a:p>
            <a:pPr marL="722313" indent="0">
              <a:buNone/>
            </a:pPr>
            <a:r>
              <a:rPr lang="ja-JP" altLang="en-US" sz="2200" dirty="0"/>
              <a:t>長</a:t>
            </a:r>
            <a:r>
              <a:rPr lang="ja-JP" altLang="en-US" sz="2200" dirty="0" smtClean="0"/>
              <a:t>さの</a:t>
            </a:r>
            <a:r>
              <a:rPr lang="ja-JP" altLang="en-US" sz="2200" dirty="0"/>
              <a:t>合計</a:t>
            </a:r>
            <a:r>
              <a:rPr lang="ja-JP" altLang="en-US" sz="2200" dirty="0" smtClean="0"/>
              <a:t>を求める</a:t>
            </a:r>
            <a:r>
              <a:rPr lang="ja-JP" altLang="en-US" sz="2200" dirty="0"/>
              <a:t>。</a:t>
            </a:r>
            <a:endParaRPr kumimoji="1" lang="ja-JP" altLang="en-US" sz="2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55" y="727199"/>
            <a:ext cx="5232745" cy="6130801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7106653" y="102790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楕円 7"/>
          <p:cNvSpPr/>
          <p:nvPr/>
        </p:nvSpPr>
        <p:spPr>
          <a:xfrm>
            <a:off x="8526380" y="1144588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楕円 8"/>
          <p:cNvSpPr/>
          <p:nvPr/>
        </p:nvSpPr>
        <p:spPr>
          <a:xfrm>
            <a:off x="9747585" y="104833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1723771" y="916971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0865519" y="5873374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8980572" y="587337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7480636" y="639852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7234989" y="1179700"/>
            <a:ext cx="373983" cy="537061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7639060" y="1331495"/>
            <a:ext cx="1030691" cy="5218822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699839" y="1296382"/>
            <a:ext cx="409069" cy="4728785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9138996" y="1200130"/>
            <a:ext cx="736925" cy="482503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9898485" y="1200130"/>
            <a:ext cx="1095370" cy="482503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11016419" y="1068765"/>
            <a:ext cx="855742" cy="4956402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516127" y="4322679"/>
            <a:ext cx="6639416" cy="1989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buAutoNum type="arabicPeriod"/>
            </a:pP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学生が測った長さは一致する？</a:t>
            </a:r>
            <a:endParaRPr kumimoji="1" lang="en-US" altLang="ja-JP" sz="24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不一致</a:t>
            </a:r>
            <a:r>
              <a:rPr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だとしたらなぜ？</a:t>
            </a:r>
            <a:endParaRPr lang="en-US" altLang="ja-JP" sz="24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kumimoji="1"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本当</a:t>
            </a: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</a:t>
            </a:r>
            <a:r>
              <a:rPr kumimoji="1"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長</a:t>
            </a: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さは？</a:t>
            </a:r>
            <a:endParaRPr kumimoji="1" lang="en-US" altLang="ja-JP" sz="24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特定</a:t>
            </a:r>
            <a:r>
              <a:rPr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の長さより短いとか言える？</a:t>
            </a:r>
            <a:endParaRPr lang="en-US" altLang="ja-JP" sz="24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このような</a:t>
            </a:r>
            <a:r>
              <a:rPr kumimoji="1"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議論</a:t>
            </a: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をするためには</a:t>
            </a:r>
            <a:r>
              <a:rPr kumimoji="1"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何</a:t>
            </a: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が必要？</a:t>
            </a:r>
          </a:p>
        </p:txBody>
      </p:sp>
    </p:spTree>
    <p:extLst>
      <p:ext uri="{BB962C8B-B14F-4D97-AF65-F5344CB8AC3E}">
        <p14:creationId xmlns:p14="http://schemas.microsoft.com/office/powerpoint/2010/main" val="365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実験科学：</a:t>
            </a:r>
            <a:endParaRPr lang="en-US" altLang="ja-JP" dirty="0" smtClean="0"/>
          </a:p>
          <a:p>
            <a:endParaRPr kumimoji="1" lang="en-US" altLang="ja-JP" dirty="0"/>
          </a:p>
          <a:p>
            <a:pPr marL="1344613" lvl="1" indent="0">
              <a:buNone/>
            </a:pPr>
            <a:r>
              <a:rPr lang="ja-JP" altLang="en-US" sz="2800" dirty="0" smtClean="0"/>
              <a:t>ふしぎだと思うこと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これが科学の芽です</a:t>
            </a:r>
            <a:endParaRPr kumimoji="1"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よく</a:t>
            </a:r>
            <a:r>
              <a:rPr lang="ja-JP" altLang="en-US" sz="2800" dirty="0"/>
              <a:t>観察</a:t>
            </a:r>
            <a:r>
              <a:rPr lang="ja-JP" altLang="en-US" sz="2800" dirty="0" smtClean="0"/>
              <a:t>してたしかめ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そして考えること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これが科学の茎です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そうして</a:t>
            </a:r>
            <a:r>
              <a:rPr lang="ja-JP" altLang="en-US" sz="2800" dirty="0"/>
              <a:t>最後</a:t>
            </a:r>
            <a:r>
              <a:rPr lang="ja-JP" altLang="en-US" sz="2800" dirty="0" smtClean="0"/>
              <a:t>に</a:t>
            </a:r>
            <a:r>
              <a:rPr lang="ja-JP" altLang="en-US" sz="2800" dirty="0"/>
              <a:t>なぞ</a:t>
            </a:r>
            <a:r>
              <a:rPr lang="ja-JP" altLang="en-US" sz="2800" dirty="0" smtClean="0"/>
              <a:t>が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ける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これが科学の花です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		</a:t>
            </a:r>
            <a:r>
              <a:rPr lang="ja-JP" altLang="en-US" sz="2800" dirty="0" smtClean="0"/>
              <a:t>朝永振一郎</a:t>
            </a:r>
            <a:endParaRPr lang="en-US" altLang="ja-JP" sz="2800" dirty="0" smtClean="0"/>
          </a:p>
        </p:txBody>
      </p:sp>
      <p:sp>
        <p:nvSpPr>
          <p:cNvPr id="4" name="円形吹き出し 3"/>
          <p:cNvSpPr/>
          <p:nvPr/>
        </p:nvSpPr>
        <p:spPr>
          <a:xfrm>
            <a:off x="5375563" y="1690688"/>
            <a:ext cx="1704109" cy="1149927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疑問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1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長さの測定実験</a:t>
            </a:r>
            <a:endParaRPr kumimoji="1" lang="en-US" altLang="ja-JP" dirty="0" smtClean="0"/>
          </a:p>
          <a:p>
            <a:endParaRPr lang="en-US" altLang="ja-JP" dirty="0"/>
          </a:p>
          <a:p>
            <a:pPr marL="722313" indent="0">
              <a:buNone/>
            </a:pPr>
            <a:r>
              <a:rPr kumimoji="1" lang="ja-JP" altLang="en-US" sz="2200" dirty="0" smtClean="0"/>
              <a:t>測定結果</a:t>
            </a:r>
            <a:endParaRPr kumimoji="1" lang="en-US" altLang="ja-JP" sz="2200" dirty="0" smtClean="0"/>
          </a:p>
          <a:p>
            <a:pPr marL="722313" indent="0">
              <a:buNone/>
            </a:pPr>
            <a:r>
              <a:rPr lang="en-US" altLang="ja-JP" sz="2200" dirty="0" smtClean="0"/>
              <a:t>92.20, 108.48, 108.60, </a:t>
            </a:r>
          </a:p>
          <a:p>
            <a:pPr marL="722313" indent="0">
              <a:buNone/>
            </a:pPr>
            <a:r>
              <a:rPr lang="en-US" altLang="ja-JP" sz="2200" dirty="0" smtClean="0"/>
              <a:t>108.88, 108.92, ……</a:t>
            </a:r>
            <a:endParaRPr kumimoji="1" lang="en-US" altLang="ja-JP" sz="2200" dirty="0" smtClean="0"/>
          </a:p>
          <a:p>
            <a:pPr marL="722313" indent="0">
              <a:buNone/>
            </a:pPr>
            <a:endParaRPr lang="en-US" altLang="ja-JP" sz="2200" dirty="0"/>
          </a:p>
          <a:p>
            <a:pPr marL="722313" indent="0">
              <a:buNone/>
            </a:pPr>
            <a:r>
              <a:rPr kumimoji="1" lang="ja-JP" altLang="en-US" sz="2200" dirty="0" smtClean="0"/>
              <a:t>実験結果のヒストグラムを描く。</a:t>
            </a:r>
            <a:endParaRPr kumimoji="1" lang="ja-JP" altLang="en-US" sz="2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55" y="727199"/>
            <a:ext cx="5232745" cy="6130801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7106653" y="102790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楕円 7"/>
          <p:cNvSpPr/>
          <p:nvPr/>
        </p:nvSpPr>
        <p:spPr>
          <a:xfrm>
            <a:off x="8526380" y="1144588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楕円 8"/>
          <p:cNvSpPr/>
          <p:nvPr/>
        </p:nvSpPr>
        <p:spPr>
          <a:xfrm>
            <a:off x="9747585" y="1048336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1723771" y="916971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0865519" y="5873374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8980572" y="587337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7480636" y="6398523"/>
            <a:ext cx="256673" cy="30358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7234989" y="1179700"/>
            <a:ext cx="373983" cy="537061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7639060" y="1331495"/>
            <a:ext cx="1030691" cy="5218822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699839" y="1296382"/>
            <a:ext cx="409069" cy="4728785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9138996" y="1200130"/>
            <a:ext cx="736925" cy="482503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9898485" y="1200130"/>
            <a:ext cx="1095370" cy="4825037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11016419" y="1068765"/>
            <a:ext cx="855742" cy="4956402"/>
          </a:xfrm>
          <a:prstGeom prst="line">
            <a:avLst/>
          </a:prstGeom>
          <a:ln w="12700">
            <a:solidFill>
              <a:srgbClr val="FF0000"/>
            </a:solidFill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664" y="1269323"/>
            <a:ext cx="9078574" cy="346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4387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105" y="2251580"/>
            <a:ext cx="7241745" cy="444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長さの測定実験</a:t>
            </a:r>
            <a:endParaRPr kumimoji="1" lang="en-US" altLang="ja-JP" dirty="0" smtClean="0"/>
          </a:p>
          <a:p>
            <a:pPr marL="722313" indent="0">
              <a:buNone/>
            </a:pPr>
            <a:r>
              <a:rPr kumimoji="1" lang="ja-JP" altLang="en-US" sz="2200" dirty="0" smtClean="0"/>
              <a:t>測定結果のヒストグラム</a:t>
            </a:r>
            <a:endParaRPr kumimoji="1" lang="ja-JP" altLang="en-US" sz="2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30502" y="3953168"/>
            <a:ext cx="4468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人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数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49177" y="6337861"/>
            <a:ext cx="2026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長さ</a:t>
            </a:r>
            <a:r>
              <a:rPr lang="en-US" altLang="ja-JP" dirty="0" smtClean="0"/>
              <a:t>(cm)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63666" y="6001743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92993" y="600852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110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922317" y="600050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26538319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105" y="2251580"/>
            <a:ext cx="7241745" cy="444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長さの測定実験</a:t>
            </a:r>
            <a:endParaRPr kumimoji="1" lang="en-US" altLang="ja-JP" dirty="0" smtClean="0"/>
          </a:p>
          <a:p>
            <a:pPr marL="722313" indent="0">
              <a:buNone/>
            </a:pPr>
            <a:r>
              <a:rPr kumimoji="1" lang="ja-JP" altLang="en-US" sz="2200" dirty="0" smtClean="0"/>
              <a:t>測定結果のヒストグラム</a:t>
            </a:r>
            <a:endParaRPr kumimoji="1" lang="ja-JP" altLang="en-US" sz="2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30502" y="3953168"/>
            <a:ext cx="4468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人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数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49177" y="6337861"/>
            <a:ext cx="2026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長さ</a:t>
            </a:r>
            <a:r>
              <a:rPr lang="en-US" altLang="ja-JP" dirty="0" smtClean="0"/>
              <a:t>(cm)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63666" y="6001743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92993" y="600852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110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922317" y="600050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120</a:t>
            </a:r>
          </a:p>
        </p:txBody>
      </p:sp>
      <p:sp>
        <p:nvSpPr>
          <p:cNvPr id="5" name="楕円 4"/>
          <p:cNvSpPr/>
          <p:nvPr/>
        </p:nvSpPr>
        <p:spPr>
          <a:xfrm>
            <a:off x="4331368" y="5550568"/>
            <a:ext cx="352927" cy="3208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9922317" y="5544728"/>
            <a:ext cx="352927" cy="3208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470507" y="3221403"/>
            <a:ext cx="3609473" cy="8897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外れ値：</a:t>
            </a:r>
            <a:endParaRPr lang="en-US" altLang="ja-JP" sz="24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正当な理由で除去する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 flipH="1">
            <a:off x="10098780" y="4168849"/>
            <a:ext cx="196189" cy="1338035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9" idx="2"/>
          </p:cNvCxnSpPr>
          <p:nvPr/>
        </p:nvCxnSpPr>
        <p:spPr>
          <a:xfrm flipH="1">
            <a:off x="4550562" y="4111106"/>
            <a:ext cx="5724682" cy="1359252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0763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105" y="2251580"/>
            <a:ext cx="7241745" cy="444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長さの測定実験</a:t>
            </a:r>
            <a:endParaRPr kumimoji="1" lang="en-US" altLang="ja-JP" dirty="0" smtClean="0"/>
          </a:p>
          <a:p>
            <a:pPr marL="722313" indent="0">
              <a:buNone/>
            </a:pPr>
            <a:r>
              <a:rPr kumimoji="1" lang="ja-JP" altLang="en-US" sz="2200" dirty="0" smtClean="0"/>
              <a:t>測定結果のヒストグラム</a:t>
            </a:r>
            <a:endParaRPr kumimoji="1" lang="ja-JP" altLang="en-US" sz="2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30502" y="3953168"/>
            <a:ext cx="4468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人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数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49177" y="6337861"/>
            <a:ext cx="2026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長さ</a:t>
            </a:r>
            <a:r>
              <a:rPr lang="en-US" altLang="ja-JP" dirty="0" smtClean="0"/>
              <a:t>(cm)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63666" y="6001743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92993" y="600852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110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922317" y="600050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120</a:t>
            </a:r>
          </a:p>
        </p:txBody>
      </p:sp>
      <p:sp>
        <p:nvSpPr>
          <p:cNvPr id="5" name="楕円 4"/>
          <p:cNvSpPr/>
          <p:nvPr/>
        </p:nvSpPr>
        <p:spPr>
          <a:xfrm>
            <a:off x="4331368" y="5550568"/>
            <a:ext cx="352927" cy="3208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9922317" y="5544728"/>
            <a:ext cx="352927" cy="3208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470507" y="3221403"/>
            <a:ext cx="3609473" cy="8897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外れ値：</a:t>
            </a:r>
            <a:endParaRPr lang="en-US" altLang="ja-JP" sz="24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kumimoji="1"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正当な理由で除去する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702976" y="3500154"/>
            <a:ext cx="2478820" cy="4176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裾</a:t>
            </a:r>
            <a:r>
              <a:rPr lang="ja-JP" alt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を引いた山</a:t>
            </a:r>
            <a:r>
              <a:rPr lang="ja-JP" alt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型</a:t>
            </a:r>
            <a:endParaRPr kumimoji="1" lang="ja-JP" altLang="en-US" sz="24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7491662" y="2679032"/>
            <a:ext cx="1133949" cy="34979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25252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105" y="2251580"/>
            <a:ext cx="7241745" cy="444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30502" y="3953168"/>
            <a:ext cx="4468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人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数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49177" y="6337861"/>
            <a:ext cx="2026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長さ</a:t>
            </a:r>
            <a:r>
              <a:rPr lang="en-US" altLang="ja-JP" dirty="0" smtClean="0"/>
              <a:t>(cm)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63666" y="6001743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92993" y="600852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110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922317" y="600050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120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検定</a:t>
            </a:r>
            <a:r>
              <a:rPr lang="ja-JP" altLang="en-US" dirty="0" smtClean="0"/>
              <a:t>の</a:t>
            </a:r>
            <a:r>
              <a:rPr lang="ja-JP" altLang="en-US" dirty="0"/>
              <a:t>考え方</a:t>
            </a:r>
            <a:endParaRPr kumimoji="1" lang="en-US" altLang="ja-JP" dirty="0" smtClean="0"/>
          </a:p>
          <a:p>
            <a:pPr marL="722313" indent="0">
              <a:buNone/>
            </a:pPr>
            <a:r>
              <a:rPr kumimoji="1" lang="ja-JP" altLang="en-US" sz="2200" dirty="0" smtClean="0"/>
              <a:t>測定結果のヒストグラム</a:t>
            </a:r>
            <a:endParaRPr kumimoji="1" lang="en-US" altLang="ja-JP" sz="2200" dirty="0" smtClean="0"/>
          </a:p>
          <a:p>
            <a:pPr marL="722313" indent="0">
              <a:buNone/>
            </a:pPr>
            <a:endParaRPr lang="en-US" altLang="ja-JP" sz="2200" dirty="0"/>
          </a:p>
          <a:p>
            <a:pPr marL="722313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本当の長さはわからないが、真の値が、</a:t>
            </a:r>
            <a:r>
              <a:rPr kumimoji="1" lang="en-US" altLang="ja-JP" dirty="0" smtClean="0">
                <a:solidFill>
                  <a:srgbClr val="FF0000"/>
                </a:solidFill>
              </a:rPr>
              <a:t>110cm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より短いかどうかは判定できそうである。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722313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32545" y="4286198"/>
            <a:ext cx="10022305" cy="242099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論理展開のし方：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722313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「</a:t>
            </a:r>
            <a:r>
              <a:rPr lang="ja-JP" altLang="en-US" sz="3200" dirty="0">
                <a:solidFill>
                  <a:srgbClr val="FF0000"/>
                </a:solidFill>
              </a:rPr>
              <a:t>本当は</a:t>
            </a:r>
            <a:r>
              <a:rPr lang="en-US" altLang="ja-JP" sz="3200" dirty="0">
                <a:solidFill>
                  <a:srgbClr val="FF0000"/>
                </a:solidFill>
              </a:rPr>
              <a:t>110cm</a:t>
            </a:r>
            <a:r>
              <a:rPr lang="ja-JP" altLang="en-US" sz="3200" dirty="0" err="1">
                <a:solidFill>
                  <a:srgbClr val="FF0000"/>
                </a:solidFill>
              </a:rPr>
              <a:t>なのに</a:t>
            </a:r>
            <a:r>
              <a:rPr lang="en-US" altLang="ja-JP" sz="3200" dirty="0">
                <a:solidFill>
                  <a:srgbClr val="FF0000"/>
                </a:solidFill>
              </a:rPr>
              <a:t>『</a:t>
            </a:r>
            <a:r>
              <a:rPr lang="ja-JP" altLang="en-US" sz="3200" dirty="0">
                <a:solidFill>
                  <a:srgbClr val="FF0000"/>
                </a:solidFill>
              </a:rPr>
              <a:t>こんな結果</a:t>
            </a:r>
            <a:r>
              <a:rPr lang="en-US" altLang="ja-JP" sz="3200" dirty="0">
                <a:solidFill>
                  <a:srgbClr val="FF0000"/>
                </a:solidFill>
              </a:rPr>
              <a:t>』</a:t>
            </a:r>
            <a:r>
              <a:rPr lang="ja-JP" altLang="en-US" sz="3200" dirty="0">
                <a:solidFill>
                  <a:srgbClr val="FF0000"/>
                </a:solidFill>
              </a:rPr>
              <a:t>になったとすると</a:t>
            </a:r>
            <a:r>
              <a:rPr lang="ja-JP" altLang="en-US" sz="3200" dirty="0" smtClean="0">
                <a:solidFill>
                  <a:srgbClr val="FF0000"/>
                </a:solidFill>
              </a:rPr>
              <a:t>、</a:t>
            </a:r>
            <a:r>
              <a:rPr lang="ja-JP" altLang="en-US" sz="3200" dirty="0" smtClean="0">
                <a:solidFill>
                  <a:srgbClr val="FF0000"/>
                </a:solidFill>
              </a:rPr>
              <a:t>それは滅多に起こらないことだから、</a:t>
            </a:r>
            <a:r>
              <a:rPr lang="en-US" altLang="ja-JP" sz="3200" dirty="0" smtClean="0">
                <a:solidFill>
                  <a:srgbClr val="FF0000"/>
                </a:solidFill>
              </a:rPr>
              <a:t>110cm</a:t>
            </a:r>
            <a:r>
              <a:rPr lang="ja-JP" altLang="en-US" sz="3200" dirty="0" smtClean="0">
                <a:solidFill>
                  <a:srgbClr val="FF0000"/>
                </a:solidFill>
              </a:rPr>
              <a:t>とした前提が間違っていると考えるべき」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773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105" y="2251580"/>
            <a:ext cx="7241745" cy="444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30502" y="3953168"/>
            <a:ext cx="44688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人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数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49177" y="6337861"/>
            <a:ext cx="2026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長さ</a:t>
            </a:r>
            <a:r>
              <a:rPr lang="en-US" altLang="ja-JP" dirty="0" smtClean="0"/>
              <a:t>(cm)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63666" y="6001743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92993" y="600852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110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922317" y="6000508"/>
            <a:ext cx="7453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120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検定</a:t>
            </a:r>
            <a:r>
              <a:rPr lang="ja-JP" altLang="en-US" dirty="0" smtClean="0"/>
              <a:t>の</a:t>
            </a:r>
            <a:r>
              <a:rPr lang="ja-JP" altLang="en-US" dirty="0"/>
              <a:t>考え方</a:t>
            </a:r>
            <a:endParaRPr kumimoji="1" lang="en-US" altLang="ja-JP" dirty="0" smtClean="0"/>
          </a:p>
          <a:p>
            <a:pPr marL="722313" indent="0">
              <a:buNone/>
            </a:pPr>
            <a:r>
              <a:rPr kumimoji="1" lang="ja-JP" altLang="en-US" sz="2200" dirty="0" smtClean="0"/>
              <a:t>測定結果のヒストグラム</a:t>
            </a:r>
            <a:endParaRPr kumimoji="1" lang="en-US" altLang="ja-JP" sz="2200" dirty="0" smtClean="0"/>
          </a:p>
          <a:p>
            <a:pPr marL="722313" indent="0">
              <a:buNone/>
            </a:pPr>
            <a:endParaRPr lang="en-US" altLang="ja-JP" sz="2200" dirty="0"/>
          </a:p>
          <a:p>
            <a:pPr marL="722313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本当の長さはわからないが、真の値が、</a:t>
            </a:r>
            <a:r>
              <a:rPr kumimoji="1" lang="en-US" altLang="ja-JP" dirty="0" smtClean="0">
                <a:solidFill>
                  <a:srgbClr val="FF0000"/>
                </a:solidFill>
              </a:rPr>
              <a:t>110cm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より短いかどうかは判定できそうである。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722313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32545" y="4286198"/>
            <a:ext cx="10022305" cy="242099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論理展開のし方：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722313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「</a:t>
            </a:r>
            <a:r>
              <a:rPr lang="ja-JP" altLang="en-US" sz="3200" dirty="0">
                <a:solidFill>
                  <a:srgbClr val="FF0000"/>
                </a:solidFill>
              </a:rPr>
              <a:t>本当は</a:t>
            </a:r>
            <a:r>
              <a:rPr lang="en-US" altLang="ja-JP" sz="3200" dirty="0">
                <a:solidFill>
                  <a:srgbClr val="FF0000"/>
                </a:solidFill>
              </a:rPr>
              <a:t>110cm</a:t>
            </a:r>
            <a:r>
              <a:rPr lang="ja-JP" altLang="en-US" sz="3200" dirty="0" err="1">
                <a:solidFill>
                  <a:srgbClr val="FF0000"/>
                </a:solidFill>
              </a:rPr>
              <a:t>なのに</a:t>
            </a:r>
            <a:r>
              <a:rPr lang="en-US" altLang="ja-JP" sz="3200" dirty="0">
                <a:solidFill>
                  <a:srgbClr val="FF0000"/>
                </a:solidFill>
              </a:rPr>
              <a:t>『</a:t>
            </a:r>
            <a:r>
              <a:rPr lang="ja-JP" altLang="en-US" sz="3200" dirty="0">
                <a:solidFill>
                  <a:srgbClr val="FF0000"/>
                </a:solidFill>
              </a:rPr>
              <a:t>こんな結果</a:t>
            </a:r>
            <a:r>
              <a:rPr lang="en-US" altLang="ja-JP" sz="3200" dirty="0">
                <a:solidFill>
                  <a:srgbClr val="FF0000"/>
                </a:solidFill>
              </a:rPr>
              <a:t>』</a:t>
            </a:r>
            <a:r>
              <a:rPr lang="ja-JP" altLang="en-US" sz="3200" dirty="0">
                <a:solidFill>
                  <a:srgbClr val="FF0000"/>
                </a:solidFill>
              </a:rPr>
              <a:t>になったとすると</a:t>
            </a:r>
            <a:r>
              <a:rPr lang="ja-JP" altLang="en-US" sz="3200" dirty="0" smtClean="0">
                <a:solidFill>
                  <a:srgbClr val="FF0000"/>
                </a:solidFill>
              </a:rPr>
              <a:t>、</a:t>
            </a:r>
            <a:r>
              <a:rPr lang="ja-JP" altLang="en-US" sz="3200" dirty="0" smtClean="0">
                <a:solidFill>
                  <a:srgbClr val="FF0000"/>
                </a:solidFill>
              </a:rPr>
              <a:t>それは滅多に起こらないことだから、</a:t>
            </a:r>
            <a:r>
              <a:rPr lang="en-US" altLang="ja-JP" sz="3200" dirty="0" smtClean="0">
                <a:solidFill>
                  <a:srgbClr val="FF0000"/>
                </a:solidFill>
              </a:rPr>
              <a:t>110cm</a:t>
            </a:r>
            <a:r>
              <a:rPr lang="ja-JP" altLang="en-US" sz="3200" dirty="0" smtClean="0">
                <a:solidFill>
                  <a:srgbClr val="FF0000"/>
                </a:solidFill>
              </a:rPr>
              <a:t>とした前提が間違っていると考えるべき」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4163177" y="5306650"/>
            <a:ext cx="4572000" cy="83494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7189146" y="1690687"/>
            <a:ext cx="2965508" cy="2258157"/>
          </a:xfrm>
          <a:prstGeom prst="wedgeRoundRectCallout">
            <a:avLst>
              <a:gd name="adj1" fmla="val -37435"/>
              <a:gd name="adj2" fmla="val 121533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確率を計算できるの？？？</a:t>
            </a:r>
          </a:p>
        </p:txBody>
      </p:sp>
    </p:spTree>
    <p:extLst>
      <p:ext uri="{BB962C8B-B14F-4D97-AF65-F5344CB8AC3E}">
        <p14:creationId xmlns:p14="http://schemas.microsoft.com/office/powerpoint/2010/main" val="35252910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正規分布と中心極限定理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定理の骨子：</a:t>
            </a:r>
            <a:endParaRPr lang="en-US" altLang="ja-JP" dirty="0" smtClean="0"/>
          </a:p>
          <a:p>
            <a:pPr marL="2149475" lvl="1" indent="-457200">
              <a:buFont typeface="+mj-lt"/>
              <a:buAutoNum type="arabicPeriod"/>
            </a:pPr>
            <a:r>
              <a:rPr lang="ja-JP" altLang="en-US" dirty="0"/>
              <a:t>平均値</a:t>
            </a:r>
            <a:r>
              <a:rPr lang="ja-JP" altLang="en-US" dirty="0" smtClean="0"/>
              <a:t>が特定の分布に近づく</a:t>
            </a:r>
            <a:endParaRPr lang="en-US" altLang="ja-JP" dirty="0" smtClean="0"/>
          </a:p>
          <a:p>
            <a:pPr marL="2149475" lvl="1" indent="-457200">
              <a:buFont typeface="+mj-lt"/>
              <a:buAutoNum type="arabicPeriod"/>
            </a:pPr>
            <a:endParaRPr lang="en-US" altLang="ja-JP" dirty="0"/>
          </a:p>
          <a:p>
            <a:pPr marL="2149475" lvl="1" indent="-457200">
              <a:buFont typeface="+mj-lt"/>
              <a:buAutoNum type="arabicPeriod"/>
            </a:pPr>
            <a:r>
              <a:rPr lang="ja-JP" altLang="en-US" dirty="0" smtClean="0"/>
              <a:t>それが正規分布になる　→　今回は省略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213809" y="2284789"/>
            <a:ext cx="9011653" cy="159740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中心極限定理（ざっくり）：</a:t>
            </a:r>
          </a:p>
          <a:p>
            <a:pPr marL="722313"/>
            <a:r>
              <a:rPr lang="ja-JP" altLang="en-US" sz="3200" dirty="0" smtClean="0">
                <a:solidFill>
                  <a:srgbClr val="FF0000"/>
                </a:solidFill>
              </a:rPr>
              <a:t>確率変数の平均値は、平均を計算する確率変数の数を増やすと、正規分布に近づく。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630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10" y="1344365"/>
            <a:ext cx="6709835" cy="503237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正規分布と中心極限定理</a:t>
            </a:r>
            <a:endParaRPr lang="en-US" altLang="ja-JP" dirty="0" smtClean="0"/>
          </a:p>
          <a:p>
            <a:pPr marL="801688" indent="-457200">
              <a:buFont typeface="+mj-lt"/>
              <a:buAutoNum type="arabicPeriod"/>
            </a:pPr>
            <a:r>
              <a:rPr lang="ja-JP" altLang="en-US" dirty="0" smtClean="0"/>
              <a:t>平均値が特定の分布に</a:t>
            </a:r>
            <a:endParaRPr lang="en-US" altLang="ja-JP" dirty="0" smtClean="0"/>
          </a:p>
          <a:p>
            <a:pPr marL="344488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近づくか、確認する。</a:t>
            </a:r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833937" y="81422"/>
            <a:ext cx="5358063" cy="9464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中心極限定理（ざっくり）：</a:t>
            </a:r>
          </a:p>
          <a:p>
            <a:pPr marL="722313"/>
            <a:r>
              <a:rPr lang="ja-JP" altLang="en-US" dirty="0" smtClean="0">
                <a:solidFill>
                  <a:srgbClr val="FF0000"/>
                </a:solidFill>
              </a:rPr>
              <a:t>確率変数の平均値は、平均を計算する確率変数の数を増やすと、正規分布に近づく。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5663" y="4001294"/>
            <a:ext cx="47003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 </a:t>
            </a:r>
            <a:r>
              <a:rPr lang="ja-JP" altLang="en-US" dirty="0" smtClean="0"/>
              <a:t>  </a:t>
            </a:r>
            <a:r>
              <a:rPr lang="en-US" altLang="ja-JP" dirty="0" smtClean="0"/>
              <a:t>data </a:t>
            </a:r>
            <a:r>
              <a:rPr lang="en-US" altLang="ja-JP" dirty="0"/>
              <a:t>&lt;- NULL</a:t>
            </a:r>
            <a:br>
              <a:rPr lang="en-US" altLang="ja-JP" dirty="0"/>
            </a:br>
            <a:r>
              <a:rPr lang="en-US" altLang="ja-JP" dirty="0"/>
              <a:t>    for( N in 1:10000 ){</a:t>
            </a:r>
            <a:br>
              <a:rPr lang="en-US" altLang="ja-JP" dirty="0"/>
            </a:br>
            <a:r>
              <a:rPr lang="en-US" altLang="ja-JP" dirty="0"/>
              <a:t>        data &lt;- c( data, mean( </a:t>
            </a:r>
            <a:r>
              <a:rPr lang="en-US" altLang="ja-JP" dirty="0" err="1"/>
              <a:t>runif</a:t>
            </a:r>
            <a:r>
              <a:rPr lang="en-US" altLang="ja-JP" dirty="0"/>
              <a:t>(M) ) )</a:t>
            </a:r>
            <a:br>
              <a:rPr lang="en-US" altLang="ja-JP" dirty="0"/>
            </a:br>
            <a:r>
              <a:rPr lang="en-US" altLang="ja-JP" dirty="0"/>
              <a:t>    </a:t>
            </a:r>
            <a:r>
              <a:rPr lang="en-US" altLang="ja-JP" dirty="0" smtClean="0"/>
              <a:t>}</a:t>
            </a:r>
            <a:br>
              <a:rPr lang="en-US" altLang="ja-JP" dirty="0" smtClean="0"/>
            </a:br>
            <a:r>
              <a:rPr lang="en-US" altLang="ja-JP" dirty="0" smtClean="0"/>
              <a:t>    </a:t>
            </a:r>
            <a:r>
              <a:rPr lang="en-US" altLang="ja-JP" dirty="0" err="1" smtClean="0"/>
              <a:t>hist</a:t>
            </a:r>
            <a:r>
              <a:rPr lang="en-US" altLang="ja-JP" dirty="0" smtClean="0"/>
              <a:t>( data, </a:t>
            </a:r>
            <a:r>
              <a:rPr lang="en-US" altLang="ja-JP" dirty="0" err="1" smtClean="0"/>
              <a:t>seq</a:t>
            </a:r>
            <a:r>
              <a:rPr lang="en-US" altLang="ja-JP" dirty="0" smtClean="0"/>
              <a:t>(0.0, 1.0, 0.05) )</a:t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39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正規分布と中心極限定理</a:t>
            </a:r>
          </a:p>
          <a:p>
            <a:pPr marL="344488" indent="0">
              <a:buNone/>
            </a:pPr>
            <a:r>
              <a:rPr lang="en-US" altLang="ja-JP" dirty="0" smtClean="0"/>
              <a:t>2. </a:t>
            </a:r>
            <a:r>
              <a:rPr lang="ja-JP" altLang="en-US" dirty="0" smtClean="0"/>
              <a:t>近づいた先が正規分布</a:t>
            </a:r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833937" y="81422"/>
            <a:ext cx="5358063" cy="9464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中心極限定理（ざっくり）：</a:t>
            </a:r>
          </a:p>
          <a:p>
            <a:pPr marL="722313"/>
            <a:r>
              <a:rPr lang="ja-JP" altLang="en-US" dirty="0" smtClean="0">
                <a:solidFill>
                  <a:srgbClr val="FF0000"/>
                </a:solidFill>
              </a:rPr>
              <a:t>確率変数の平均値は、平均を計算する確率変数の数を増やすと、正規分布に近づく。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938" y="1616241"/>
            <a:ext cx="6753726" cy="5065295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8775031" y="1974391"/>
            <a:ext cx="0" cy="420257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9922042" y="1966371"/>
            <a:ext cx="0" cy="420257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636039" y="1974393"/>
            <a:ext cx="0" cy="420257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7636039" y="4764505"/>
            <a:ext cx="1138992" cy="0"/>
          </a:xfrm>
          <a:prstGeom prst="straightConnector1">
            <a:avLst/>
          </a:prstGeom>
          <a:ln w="63500">
            <a:solidFill>
              <a:schemeClr val="tx1"/>
            </a:solidFill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466219" y="3547010"/>
            <a:ext cx="72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平均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89921" y="4210509"/>
            <a:ext cx="118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標準偏差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024" y="4241793"/>
            <a:ext cx="4226403" cy="1982543"/>
          </a:xfrm>
          <a:prstGeom prst="rect">
            <a:avLst/>
          </a:prstGeom>
        </p:spPr>
      </p:pic>
      <p:cxnSp>
        <p:nvCxnSpPr>
          <p:cNvPr id="22" name="直線矢印コネクタ 21"/>
          <p:cNvCxnSpPr>
            <a:stCxn id="19" idx="1"/>
          </p:cNvCxnSpPr>
          <p:nvPr/>
        </p:nvCxnSpPr>
        <p:spPr>
          <a:xfrm flipH="1">
            <a:off x="4700337" y="3731676"/>
            <a:ext cx="3765882" cy="1161166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20" idx="1"/>
          </p:cNvCxnSpPr>
          <p:nvPr/>
        </p:nvCxnSpPr>
        <p:spPr>
          <a:xfrm flipH="1">
            <a:off x="4572000" y="4395175"/>
            <a:ext cx="3017921" cy="1043099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測定したデータ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様々な誤差の要因が含まれている。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→　多くのデータを</a:t>
            </a:r>
            <a:r>
              <a:rPr lang="ja-JP" altLang="en-US" u="sng" dirty="0" smtClean="0"/>
              <a:t>足し合わせた</a:t>
            </a:r>
            <a:r>
              <a:rPr lang="ja-JP" altLang="en-US" dirty="0" smtClean="0"/>
              <a:t>ものになっている。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→　多くのデータを</a:t>
            </a:r>
            <a:r>
              <a:rPr lang="ja-JP" altLang="en-US" u="sng" dirty="0" smtClean="0"/>
              <a:t>平均した</a:t>
            </a:r>
            <a:r>
              <a:rPr lang="ja-JP" altLang="en-US" dirty="0" smtClean="0"/>
              <a:t>ようなものと同様である。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→　測定データは正規分布に近くなる。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本当か？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長さの測定結果について調べてみる。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6833937" y="81422"/>
            <a:ext cx="5358063" cy="9464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中心極限定理（ざっくり）：</a:t>
            </a:r>
          </a:p>
          <a:p>
            <a:pPr marL="722313"/>
            <a:r>
              <a:rPr lang="ja-JP" altLang="en-US" dirty="0" smtClean="0">
                <a:solidFill>
                  <a:srgbClr val="FF0000"/>
                </a:solidFill>
              </a:rPr>
              <a:t>確率変数の平均値は、平均を計算する確率変数の数を増やすと、正規分布に近づく。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実験科学：</a:t>
            </a:r>
            <a:endParaRPr lang="en-US" altLang="ja-JP" dirty="0" smtClean="0"/>
          </a:p>
          <a:p>
            <a:endParaRPr kumimoji="1" lang="en-US" altLang="ja-JP" dirty="0"/>
          </a:p>
          <a:p>
            <a:pPr marL="1344613" lvl="1" indent="0">
              <a:buNone/>
            </a:pPr>
            <a:r>
              <a:rPr lang="ja-JP" altLang="en-US" sz="2800" dirty="0" smtClean="0"/>
              <a:t>ふしぎだと思うこと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これが科学の芽です</a:t>
            </a:r>
            <a:endParaRPr kumimoji="1"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よく</a:t>
            </a:r>
            <a:r>
              <a:rPr lang="ja-JP" altLang="en-US" sz="2800" dirty="0"/>
              <a:t>観察</a:t>
            </a:r>
            <a:r>
              <a:rPr lang="ja-JP" altLang="en-US" sz="2800" dirty="0" smtClean="0"/>
              <a:t>してたしかめ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そして考えること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これが科学の茎です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そうして</a:t>
            </a:r>
            <a:r>
              <a:rPr lang="ja-JP" altLang="en-US" sz="2800" dirty="0"/>
              <a:t>最後</a:t>
            </a:r>
            <a:r>
              <a:rPr lang="ja-JP" altLang="en-US" sz="2800" dirty="0" smtClean="0"/>
              <a:t>に</a:t>
            </a:r>
            <a:r>
              <a:rPr lang="ja-JP" altLang="en-US" sz="2800" dirty="0"/>
              <a:t>なぞ</a:t>
            </a:r>
            <a:r>
              <a:rPr lang="ja-JP" altLang="en-US" sz="2800" dirty="0" smtClean="0"/>
              <a:t>が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ける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これが科学の花です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		</a:t>
            </a:r>
            <a:r>
              <a:rPr lang="ja-JP" altLang="en-US" sz="2800" dirty="0" smtClean="0"/>
              <a:t>朝永振一郎</a:t>
            </a:r>
            <a:endParaRPr lang="en-US" altLang="ja-JP" sz="2800" dirty="0" smtClean="0"/>
          </a:p>
        </p:txBody>
      </p:sp>
      <p:sp>
        <p:nvSpPr>
          <p:cNvPr id="4" name="円形吹き出し 3"/>
          <p:cNvSpPr/>
          <p:nvPr/>
        </p:nvSpPr>
        <p:spPr>
          <a:xfrm>
            <a:off x="5375563" y="1690688"/>
            <a:ext cx="1704109" cy="1149927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疑問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550718" y="2728459"/>
            <a:ext cx="1704109" cy="1149927"/>
          </a:xfrm>
          <a:prstGeom prst="wedgeEllipseCallout">
            <a:avLst>
              <a:gd name="adj1" fmla="val 56674"/>
              <a:gd name="adj2" fmla="val 2463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観察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9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測定したデータ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外れ値を外した）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6833937" y="81422"/>
            <a:ext cx="5358063" cy="9464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中心極限定理（ざっくり）：</a:t>
            </a:r>
          </a:p>
          <a:p>
            <a:pPr marL="722313"/>
            <a:r>
              <a:rPr lang="ja-JP" altLang="en-US" dirty="0" smtClean="0">
                <a:solidFill>
                  <a:srgbClr val="FF0000"/>
                </a:solidFill>
              </a:rPr>
              <a:t>確率変数の平均値は、平均を計算する確率変数の数を増やすと、正規分布に近づく。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774" y="1825625"/>
            <a:ext cx="7621610" cy="4815807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>
            <a:off x="7780422" y="2999874"/>
            <a:ext cx="1315452" cy="10082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152021" y="2825290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長</a:t>
            </a:r>
            <a:r>
              <a:rPr lang="ja-JP" altLang="en-US" dirty="0" smtClean="0">
                <a:solidFill>
                  <a:srgbClr val="FF0000"/>
                </a:solidFill>
              </a:rPr>
              <a:t>さの測定</a:t>
            </a:r>
            <a:r>
              <a:rPr lang="ja-JP" altLang="en-US" dirty="0">
                <a:solidFill>
                  <a:srgbClr val="FF0000"/>
                </a:solidFill>
              </a:rPr>
              <a:t>結果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7888707" y="4051663"/>
            <a:ext cx="1315452" cy="10082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224210" y="3908131"/>
            <a:ext cx="2967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平均と標準偏差を合わせた正規分布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測定したデータ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外れ値を外した）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一般に測定データ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が正規分布に従う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なら、</a:t>
            </a:r>
            <a:r>
              <a:rPr lang="en-US" altLang="ja-JP" dirty="0" smtClean="0"/>
              <a:t>p</a:t>
            </a:r>
            <a:r>
              <a:rPr lang="ja-JP" altLang="en-US" dirty="0" smtClean="0"/>
              <a:t>値を計算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できる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　検定できる！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6833937" y="81422"/>
            <a:ext cx="5358063" cy="9464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中心極限定理（ざっくり）：</a:t>
            </a:r>
          </a:p>
          <a:p>
            <a:pPr marL="722313"/>
            <a:r>
              <a:rPr lang="ja-JP" altLang="en-US" dirty="0" smtClean="0">
                <a:solidFill>
                  <a:srgbClr val="FF0000"/>
                </a:solidFill>
              </a:rPr>
              <a:t>確率変数の平均値は、平均を計算する確率変数の数を増やすと、正規分布に近づく。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774" y="1825625"/>
            <a:ext cx="7621610" cy="4815807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>
            <a:off x="7780422" y="2999874"/>
            <a:ext cx="1315452" cy="10082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152021" y="2825290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長</a:t>
            </a:r>
            <a:r>
              <a:rPr lang="ja-JP" altLang="en-US" dirty="0" smtClean="0">
                <a:solidFill>
                  <a:srgbClr val="FF0000"/>
                </a:solidFill>
              </a:rPr>
              <a:t>さの測定</a:t>
            </a:r>
            <a:r>
              <a:rPr lang="ja-JP" altLang="en-US" dirty="0">
                <a:solidFill>
                  <a:srgbClr val="FF0000"/>
                </a:solidFill>
              </a:rPr>
              <a:t>結果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7888707" y="4051663"/>
            <a:ext cx="1315452" cy="10082"/>
          </a:xfrm>
          <a:prstGeom prst="straightConnector1">
            <a:avLst/>
          </a:prstGeom>
          <a:ln w="25400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224210" y="3908131"/>
            <a:ext cx="2967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平均と標準偏差を合わせた正規分布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3768" y="2825290"/>
            <a:ext cx="3224464" cy="311028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t </a:t>
            </a:r>
            <a:r>
              <a:rPr lang="ja-JP" altLang="en-US" dirty="0" smtClean="0"/>
              <a:t>検定</a:t>
            </a:r>
            <a:endParaRPr lang="en-US" altLang="ja-JP" dirty="0"/>
          </a:p>
          <a:p>
            <a:pPr marL="449263" indent="0">
              <a:buNone/>
            </a:pPr>
            <a:r>
              <a:rPr lang="en-US" altLang="ja-JP" dirty="0" smtClean="0"/>
              <a:t>1. </a:t>
            </a:r>
            <a:r>
              <a:rPr lang="ja-JP" altLang="en-US" dirty="0" smtClean="0"/>
              <a:t>とりあえず</a:t>
            </a:r>
            <a:endParaRPr lang="en-US" altLang="ja-JP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918" y="1825625"/>
            <a:ext cx="7154144" cy="478237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8398042" y="2295900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外れ値を外す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11992" y="5086725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区間推定値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30942" y="5932862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平均値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020" y="3419491"/>
            <a:ext cx="7212545" cy="3042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048" y="2593611"/>
            <a:ext cx="7154144" cy="91406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t </a:t>
            </a:r>
            <a:r>
              <a:rPr lang="ja-JP" altLang="en-US" dirty="0" smtClean="0"/>
              <a:t>検定</a:t>
            </a:r>
            <a:endParaRPr lang="en-US" altLang="ja-JP" dirty="0"/>
          </a:p>
          <a:p>
            <a:pPr marL="449263" indent="0">
              <a:buNone/>
            </a:pPr>
            <a:r>
              <a:rPr lang="en-US" altLang="ja-JP" dirty="0" smtClean="0"/>
              <a:t>2. </a:t>
            </a:r>
            <a:r>
              <a:rPr lang="ja-JP" altLang="en-US" dirty="0"/>
              <a:t>特定</a:t>
            </a:r>
            <a:r>
              <a:rPr lang="ja-JP" altLang="en-US" dirty="0" smtClean="0"/>
              <a:t>の値との比較</a:t>
            </a:r>
            <a:endParaRPr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60222" y="2780145"/>
            <a:ext cx="328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真の値が </a:t>
            </a:r>
            <a:r>
              <a:rPr lang="en-US" altLang="ja-JP" dirty="0" smtClean="0">
                <a:solidFill>
                  <a:srgbClr val="FF0000"/>
                </a:solidFill>
              </a:rPr>
              <a:t>110 </a:t>
            </a:r>
            <a:r>
              <a:rPr lang="ja-JP" altLang="en-US" dirty="0" smtClean="0">
                <a:solidFill>
                  <a:srgbClr val="FF0000"/>
                </a:solidFill>
              </a:rPr>
              <a:t>であるとして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60222" y="5004022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区間推定値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09727" y="5743767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平均値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96000" y="3912287"/>
            <a:ext cx="328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計算した </a:t>
            </a:r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lang="ja-JP" altLang="en-US" dirty="0" smtClean="0">
                <a:solidFill>
                  <a:srgbClr val="FF0000"/>
                </a:solidFill>
              </a:rPr>
              <a:t>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3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124" y="1499712"/>
            <a:ext cx="7621353" cy="16233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3. </a:t>
            </a:r>
            <a:r>
              <a:rPr lang="en-US" altLang="ja-JP" dirty="0" smtClean="0"/>
              <a:t>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t </a:t>
            </a:r>
            <a:r>
              <a:rPr lang="ja-JP" altLang="en-US" dirty="0" smtClean="0"/>
              <a:t>検定</a:t>
            </a:r>
            <a:endParaRPr lang="en-US" altLang="ja-JP" dirty="0"/>
          </a:p>
          <a:p>
            <a:pPr marL="449263" indent="0">
              <a:buNone/>
            </a:pPr>
            <a:r>
              <a:rPr lang="en-US" altLang="ja-JP" dirty="0" smtClean="0"/>
              <a:t>3. </a:t>
            </a:r>
            <a:r>
              <a:rPr lang="ja-JP" altLang="en-US" dirty="0" smtClean="0"/>
              <a:t>２つのデータの比較</a:t>
            </a:r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124" y="2919891"/>
            <a:ext cx="7270946" cy="380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  t </a:t>
            </a:r>
            <a:r>
              <a:rPr lang="ja-JP" altLang="en-US" dirty="0" smtClean="0"/>
              <a:t>検定　─真の値は？─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9844" y="1433742"/>
            <a:ext cx="10903857" cy="5242832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1.</a:t>
            </a:r>
            <a:r>
              <a:rPr lang="ja-JP" altLang="en-US" dirty="0" smtClean="0"/>
              <a:t> 考え方：</a:t>
            </a:r>
            <a:endParaRPr lang="en-US" altLang="ja-JP" dirty="0"/>
          </a:p>
          <a:p>
            <a:pPr marL="987425" lvl="1" indent="0">
              <a:buNone/>
            </a:pPr>
            <a:r>
              <a:rPr lang="ja-JP" altLang="en-US" sz="2200" dirty="0" smtClean="0"/>
              <a:t>測定したデータが正規分布に従うとする。２つのデータに差があると</a:t>
            </a:r>
            <a:r>
              <a:rPr lang="ja-JP" altLang="en-US" sz="2200" dirty="0"/>
              <a:t>主張したいときに、これが無いという前提で、実験結果が起こる確率を計算する。それが小さかったら「滅多に起きないはずのこと」が起きたのだから前提が間違っていると考えるべき</a:t>
            </a:r>
            <a:r>
              <a:rPr lang="ja-JP" altLang="en-US" sz="2200" dirty="0" smtClean="0"/>
              <a:t>だ、と主張する。</a:t>
            </a:r>
            <a:endParaRPr lang="en-US" altLang="ja-JP" sz="2200" dirty="0" smtClean="0"/>
          </a:p>
          <a:p>
            <a:pPr marL="987425" lvl="1" indent="0">
              <a:buNone/>
            </a:pPr>
            <a:endParaRPr lang="en-US" altLang="ja-JP" sz="2200" dirty="0"/>
          </a:p>
          <a:p>
            <a:pPr marL="457200" lvl="1" indent="0">
              <a:buNone/>
            </a:pPr>
            <a:r>
              <a:rPr lang="en-US" altLang="ja-JP" dirty="0" smtClean="0"/>
              <a:t>2. t </a:t>
            </a:r>
            <a:r>
              <a:rPr lang="ja-JP" altLang="en-US" dirty="0" smtClean="0"/>
              <a:t>検定が使える場面：</a:t>
            </a:r>
            <a:endParaRPr lang="en-US" altLang="ja-JP" dirty="0" smtClean="0"/>
          </a:p>
          <a:p>
            <a:pPr marL="987425" lvl="1" indent="0">
              <a:buNone/>
            </a:pPr>
            <a:r>
              <a:rPr lang="ja-JP" altLang="en-US" sz="2200" dirty="0" smtClean="0"/>
              <a:t>連続的な値が得られる実験結果について</a:t>
            </a:r>
            <a:endParaRPr lang="en-US" altLang="ja-JP" sz="2200" dirty="0" smtClean="0"/>
          </a:p>
          <a:p>
            <a:pPr marL="987425" lvl="1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・ その平均値が特定の値である可能性について検討する問題</a:t>
            </a:r>
            <a:endParaRPr lang="en-US" altLang="ja-JP" sz="2200" dirty="0" smtClean="0"/>
          </a:p>
          <a:p>
            <a:pPr marL="987425" lvl="1" indent="0">
              <a:buNone/>
            </a:pPr>
            <a:r>
              <a:rPr lang="ja-JP" altLang="en-US" sz="2200" dirty="0" smtClean="0"/>
              <a:t>　　・ </a:t>
            </a:r>
            <a:r>
              <a:rPr lang="en-US" altLang="ja-JP" sz="2200" dirty="0" smtClean="0"/>
              <a:t>2</a:t>
            </a:r>
            <a:r>
              <a:rPr lang="ja-JP" altLang="en-US" sz="2200" dirty="0" err="1" smtClean="0"/>
              <a:t>つの</a:t>
            </a:r>
            <a:r>
              <a:rPr lang="ja-JP" altLang="en-US" sz="2200" dirty="0" smtClean="0"/>
              <a:t>データの平均値に差があるかを検討する問題</a:t>
            </a:r>
            <a:endParaRPr lang="en-US" altLang="ja-JP" sz="2200" dirty="0" smtClean="0"/>
          </a:p>
          <a:p>
            <a:pPr marL="987425" lvl="1" indent="0">
              <a:buNone/>
            </a:pPr>
            <a:endParaRPr lang="en-US" altLang="ja-JP" sz="2200" dirty="0" smtClean="0"/>
          </a:p>
          <a:p>
            <a:pPr marL="457200" lvl="1" indent="0">
              <a:buNone/>
            </a:pPr>
            <a:r>
              <a:rPr lang="en-US" altLang="ja-JP" dirty="0" smtClean="0">
                <a:solidFill>
                  <a:prstClr val="black"/>
                </a:solidFill>
              </a:rPr>
              <a:t>3. </a:t>
            </a:r>
            <a:r>
              <a:rPr lang="ja-JP" altLang="en-US" dirty="0" smtClean="0">
                <a:solidFill>
                  <a:prstClr val="black"/>
                </a:solidFill>
              </a:rPr>
              <a:t>その他のポイント</a:t>
            </a:r>
            <a:endParaRPr lang="en-US" altLang="ja-JP" dirty="0">
              <a:solidFill>
                <a:prstClr val="black"/>
              </a:solidFill>
            </a:endParaRPr>
          </a:p>
          <a:p>
            <a:pPr marL="987425" lvl="1" indent="0">
              <a:buNone/>
            </a:pPr>
            <a:r>
              <a:rPr lang="ja-JP" altLang="en-US" sz="2200" dirty="0" smtClean="0"/>
              <a:t>実験</a:t>
            </a:r>
            <a:r>
              <a:rPr lang="ja-JP" altLang="en-US" sz="2200" dirty="0"/>
              <a:t>結果</a:t>
            </a:r>
            <a:r>
              <a:rPr lang="ja-JP" altLang="en-US" sz="2200" dirty="0" smtClean="0"/>
              <a:t>の</a:t>
            </a:r>
            <a:r>
              <a:rPr lang="ja-JP" altLang="en-US" sz="2200" dirty="0"/>
              <a:t>データ</a:t>
            </a:r>
            <a:r>
              <a:rPr lang="ja-JP" altLang="en-US" sz="2200" dirty="0" smtClean="0"/>
              <a:t>が正規分布に従わないとわかっているときには使えない！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27643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実験科学：</a:t>
            </a:r>
            <a:endParaRPr lang="en-US" altLang="ja-JP" dirty="0" smtClean="0"/>
          </a:p>
          <a:p>
            <a:endParaRPr kumimoji="1" lang="en-US" altLang="ja-JP" dirty="0"/>
          </a:p>
          <a:p>
            <a:pPr marL="1344613" lvl="1" indent="0">
              <a:buNone/>
            </a:pPr>
            <a:r>
              <a:rPr lang="ja-JP" altLang="en-US" sz="2800" dirty="0" smtClean="0"/>
              <a:t>ふしぎだと思うこと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これが科学の芽です</a:t>
            </a:r>
            <a:endParaRPr kumimoji="1"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よく</a:t>
            </a:r>
            <a:r>
              <a:rPr lang="ja-JP" altLang="en-US" sz="2800" dirty="0"/>
              <a:t>観察</a:t>
            </a:r>
            <a:r>
              <a:rPr lang="ja-JP" altLang="en-US" sz="2800" dirty="0" smtClean="0"/>
              <a:t>してたしかめ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そして考えること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これが科学の茎です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そうして</a:t>
            </a:r>
            <a:r>
              <a:rPr lang="ja-JP" altLang="en-US" sz="2800" dirty="0"/>
              <a:t>最後</a:t>
            </a:r>
            <a:r>
              <a:rPr lang="ja-JP" altLang="en-US" sz="2800" dirty="0" smtClean="0"/>
              <a:t>に</a:t>
            </a:r>
            <a:r>
              <a:rPr lang="ja-JP" altLang="en-US" sz="2800" dirty="0"/>
              <a:t>なぞ</a:t>
            </a:r>
            <a:r>
              <a:rPr lang="ja-JP" altLang="en-US" sz="2800" dirty="0" smtClean="0"/>
              <a:t>が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ける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これが科学の花です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		</a:t>
            </a:r>
            <a:r>
              <a:rPr lang="ja-JP" altLang="en-US" sz="2800" dirty="0" smtClean="0"/>
              <a:t>朝永振一郎</a:t>
            </a:r>
            <a:endParaRPr lang="en-US" altLang="ja-JP" sz="2800" dirty="0" smtClean="0"/>
          </a:p>
        </p:txBody>
      </p:sp>
      <p:sp>
        <p:nvSpPr>
          <p:cNvPr id="4" name="円形吹き出し 3"/>
          <p:cNvSpPr/>
          <p:nvPr/>
        </p:nvSpPr>
        <p:spPr>
          <a:xfrm>
            <a:off x="5375563" y="1690688"/>
            <a:ext cx="1704109" cy="1149927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疑問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550718" y="2728459"/>
            <a:ext cx="1704109" cy="1149927"/>
          </a:xfrm>
          <a:prstGeom prst="wedgeEllipseCallout">
            <a:avLst>
              <a:gd name="adj1" fmla="val 56674"/>
              <a:gd name="adj2" fmla="val 2463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観察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550717" y="4206257"/>
            <a:ext cx="1704109" cy="1149927"/>
          </a:xfrm>
          <a:prstGeom prst="wedgeEllipseCallout">
            <a:avLst>
              <a:gd name="adj1" fmla="val 51564"/>
              <a:gd name="adj2" fmla="val -32165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仮説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5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実験科学：</a:t>
            </a:r>
            <a:endParaRPr lang="en-US" altLang="ja-JP" dirty="0" smtClean="0"/>
          </a:p>
          <a:p>
            <a:endParaRPr kumimoji="1" lang="en-US" altLang="ja-JP" dirty="0"/>
          </a:p>
          <a:p>
            <a:pPr marL="1344613" lvl="1" indent="0">
              <a:buNone/>
            </a:pPr>
            <a:r>
              <a:rPr lang="ja-JP" altLang="en-US" sz="2800" dirty="0" smtClean="0"/>
              <a:t>ふしぎだと思うこと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これが科学の芽です</a:t>
            </a:r>
            <a:endParaRPr kumimoji="1"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よく</a:t>
            </a:r>
            <a:r>
              <a:rPr lang="ja-JP" altLang="en-US" sz="2800" dirty="0"/>
              <a:t>観察</a:t>
            </a:r>
            <a:r>
              <a:rPr lang="ja-JP" altLang="en-US" sz="2800" dirty="0" smtClean="0"/>
              <a:t>してたしかめ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そして考えること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これが科学の茎です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そうして</a:t>
            </a:r>
            <a:r>
              <a:rPr lang="ja-JP" altLang="en-US" sz="2800" dirty="0"/>
              <a:t>最後</a:t>
            </a:r>
            <a:r>
              <a:rPr lang="ja-JP" altLang="en-US" sz="2800" dirty="0" smtClean="0"/>
              <a:t>に</a:t>
            </a:r>
            <a:r>
              <a:rPr lang="ja-JP" altLang="en-US" sz="2800" dirty="0"/>
              <a:t>なぞ</a:t>
            </a:r>
            <a:r>
              <a:rPr lang="ja-JP" altLang="en-US" sz="2800" dirty="0" smtClean="0"/>
              <a:t>が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ける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これが科学の花です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		</a:t>
            </a:r>
            <a:r>
              <a:rPr lang="ja-JP" altLang="en-US" sz="2800" dirty="0" smtClean="0"/>
              <a:t>朝永振一郎</a:t>
            </a:r>
            <a:endParaRPr lang="en-US" altLang="ja-JP" sz="2800" dirty="0" smtClean="0"/>
          </a:p>
        </p:txBody>
      </p:sp>
      <p:sp>
        <p:nvSpPr>
          <p:cNvPr id="4" name="円形吹き出し 3"/>
          <p:cNvSpPr/>
          <p:nvPr/>
        </p:nvSpPr>
        <p:spPr>
          <a:xfrm>
            <a:off x="5375563" y="1690688"/>
            <a:ext cx="1704109" cy="1149927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疑問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550718" y="2728459"/>
            <a:ext cx="1704109" cy="1149927"/>
          </a:xfrm>
          <a:prstGeom prst="wedgeEllipseCallout">
            <a:avLst>
              <a:gd name="adj1" fmla="val 56674"/>
              <a:gd name="adj2" fmla="val 2463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観察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550717" y="4206257"/>
            <a:ext cx="1704109" cy="1149927"/>
          </a:xfrm>
          <a:prstGeom prst="wedgeEllipseCallout">
            <a:avLst>
              <a:gd name="adj1" fmla="val 51564"/>
              <a:gd name="adj2" fmla="val -32165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仮説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6349174" y="3337357"/>
            <a:ext cx="1704109" cy="1149927"/>
          </a:xfrm>
          <a:prstGeom prst="wedgeEllipseCallout">
            <a:avLst>
              <a:gd name="adj1" fmla="val -63419"/>
              <a:gd name="adj2" fmla="val -61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実験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5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はじめに─実験科学と統計検定─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2332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実験科学：</a:t>
            </a:r>
            <a:endParaRPr lang="en-US" altLang="ja-JP" dirty="0" smtClean="0"/>
          </a:p>
          <a:p>
            <a:endParaRPr kumimoji="1" lang="en-US" altLang="ja-JP" dirty="0"/>
          </a:p>
          <a:p>
            <a:pPr marL="1344613" lvl="1" indent="0">
              <a:buNone/>
            </a:pPr>
            <a:r>
              <a:rPr lang="ja-JP" altLang="en-US" sz="2800" dirty="0" smtClean="0"/>
              <a:t>ふしぎだと思うこと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	</a:t>
            </a:r>
            <a:r>
              <a:rPr kumimoji="1" lang="ja-JP" altLang="en-US" sz="2800" dirty="0" smtClean="0"/>
              <a:t>これが科学の芽です</a:t>
            </a:r>
            <a:endParaRPr kumimoji="1"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よく</a:t>
            </a:r>
            <a:r>
              <a:rPr lang="ja-JP" altLang="en-US" sz="2800" dirty="0"/>
              <a:t>観察</a:t>
            </a:r>
            <a:r>
              <a:rPr lang="ja-JP" altLang="en-US" sz="2800" dirty="0" smtClean="0"/>
              <a:t>してたしかめ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そして考えること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これが科学の茎です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ja-JP" altLang="en-US" sz="2800" dirty="0" smtClean="0"/>
              <a:t>そうして</a:t>
            </a:r>
            <a:r>
              <a:rPr lang="ja-JP" altLang="en-US" sz="2800" dirty="0"/>
              <a:t>最後</a:t>
            </a:r>
            <a:r>
              <a:rPr lang="ja-JP" altLang="en-US" sz="2800" dirty="0" smtClean="0"/>
              <a:t>に</a:t>
            </a:r>
            <a:r>
              <a:rPr lang="ja-JP" altLang="en-US" sz="2800" dirty="0"/>
              <a:t>なぞ</a:t>
            </a:r>
            <a:r>
              <a:rPr lang="ja-JP" altLang="en-US" sz="2800" dirty="0" smtClean="0"/>
              <a:t>が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ける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</a:t>
            </a:r>
            <a:r>
              <a:rPr lang="ja-JP" altLang="en-US" sz="2800" dirty="0" smtClean="0"/>
              <a:t>これが科学の花です</a:t>
            </a:r>
            <a:endParaRPr lang="en-US" altLang="ja-JP" sz="2800" dirty="0" smtClean="0"/>
          </a:p>
          <a:p>
            <a:pPr marL="1344613" lvl="1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		</a:t>
            </a:r>
            <a:r>
              <a:rPr lang="ja-JP" altLang="en-US" sz="2800" dirty="0" smtClean="0"/>
              <a:t>朝永振一郎</a:t>
            </a:r>
            <a:endParaRPr lang="en-US" altLang="ja-JP" sz="2800" dirty="0" smtClean="0"/>
          </a:p>
        </p:txBody>
      </p:sp>
      <p:sp>
        <p:nvSpPr>
          <p:cNvPr id="4" name="円形吹き出し 3"/>
          <p:cNvSpPr/>
          <p:nvPr/>
        </p:nvSpPr>
        <p:spPr>
          <a:xfrm>
            <a:off x="5375563" y="1690688"/>
            <a:ext cx="1704109" cy="1149927"/>
          </a:xfrm>
          <a:prstGeom prst="wedgeEllipse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疑問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550718" y="2728459"/>
            <a:ext cx="1704109" cy="1149927"/>
          </a:xfrm>
          <a:prstGeom prst="wedgeEllipseCallout">
            <a:avLst>
              <a:gd name="adj1" fmla="val 56674"/>
              <a:gd name="adj2" fmla="val 2463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観察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550717" y="4206257"/>
            <a:ext cx="1704109" cy="1149927"/>
          </a:xfrm>
          <a:prstGeom prst="wedgeEllipseCallout">
            <a:avLst>
              <a:gd name="adj1" fmla="val 51564"/>
              <a:gd name="adj2" fmla="val -32165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仮説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6349174" y="3337357"/>
            <a:ext cx="1704109" cy="1149927"/>
          </a:xfrm>
          <a:prstGeom prst="wedgeEllipseCallout">
            <a:avLst>
              <a:gd name="adj1" fmla="val -63419"/>
              <a:gd name="adj2" fmla="val -61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実験</a:t>
            </a:r>
            <a:endParaRPr kumimoji="1" lang="ja-JP" alt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69085" y="3606541"/>
            <a:ext cx="3468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仮説検証型実験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3086" y="2194284"/>
            <a:ext cx="3468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疑問提示型実験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kumimoji="1" sz="3200" dirty="0" smtClean="0">
            <a:ln w="0"/>
            <a:solidFill>
              <a:srgbClr val="FF0000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0">
          <a:solidFill>
            <a:schemeClr val="tx1"/>
          </a:solidFill>
          <a:headEnd w="lg" len="med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2492</Words>
  <Application>Microsoft Office PowerPoint</Application>
  <PresentationFormat>ワイド画面</PresentationFormat>
  <Paragraphs>629</Paragraphs>
  <Slides>65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65</vt:i4>
      </vt:variant>
    </vt:vector>
  </HeadingPairs>
  <TitlesOfParts>
    <vt:vector size="70" baseType="lpstr">
      <vt:lpstr>游ゴシック</vt:lpstr>
      <vt:lpstr>游ゴシック Light</vt:lpstr>
      <vt:lpstr>Arial</vt:lpstr>
      <vt:lpstr>Wingdings</vt:lpstr>
      <vt:lpstr>Office テーマ</vt:lpstr>
      <vt:lpstr>統計検定</vt:lpstr>
      <vt:lpstr>目標</vt:lpstr>
      <vt:lpstr>目標</vt:lpstr>
      <vt:lpstr>1. はじめに─実験科学と統計検定─</vt:lpstr>
      <vt:lpstr>1. はじめに─実験科学と統計検定─</vt:lpstr>
      <vt:lpstr>1. はじめに─実験科学と統計検定─</vt:lpstr>
      <vt:lpstr>1. はじめに─実験科学と統計検定─</vt:lpstr>
      <vt:lpstr>1. はじめに─実験科学と統計検定─</vt:lpstr>
      <vt:lpstr>1. はじめに─実験科学と統計検定─</vt:lpstr>
      <vt:lpstr>1. はじめに─実験科学と統計検定─</vt:lpstr>
      <vt:lpstr>1. はじめに─実験科学と統計検定─</vt:lpstr>
      <vt:lpstr>1. はじめに─実験科学と統計検定─</vt:lpstr>
      <vt:lpstr>1. はじめに─実験科学と統計検定─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2. 2項検定─テレパシーはあるか？─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  <vt:lpstr>3.  t 検定　─真の値は？─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統計検定</dc:title>
  <dc:creator>森 厚</dc:creator>
  <cp:lastModifiedBy>森 厚</cp:lastModifiedBy>
  <cp:revision>77</cp:revision>
  <dcterms:created xsi:type="dcterms:W3CDTF">2019-03-22T23:38:24Z</dcterms:created>
  <dcterms:modified xsi:type="dcterms:W3CDTF">2019-03-23T14:52:44Z</dcterms:modified>
</cp:coreProperties>
</file>